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</p:sldMasterIdLst>
  <p:notesMasterIdLst>
    <p:notesMasterId r:id="rId15"/>
  </p:notesMasterIdLst>
  <p:sldIdLst>
    <p:sldId id="287" r:id="rId4"/>
    <p:sldId id="289" r:id="rId5"/>
    <p:sldId id="290" r:id="rId6"/>
    <p:sldId id="260" r:id="rId7"/>
    <p:sldId id="262" r:id="rId8"/>
    <p:sldId id="278" r:id="rId9"/>
    <p:sldId id="274" r:id="rId10"/>
    <p:sldId id="285" r:id="rId11"/>
    <p:sldId id="279" r:id="rId12"/>
    <p:sldId id="286" r:id="rId13"/>
    <p:sldId id="291" r:id="rId1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9019B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0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5FDE23-DAB8-4AC5-ABFC-097486E7E17C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7CB60B8A-6F98-46E1-AB35-E04038458FAF}">
      <dgm:prSet phldrT="[텍스트]" custT="1"/>
      <dgm:spPr>
        <a:xfrm>
          <a:off x="2456537" y="407743"/>
          <a:ext cx="5109329" cy="865284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latinLnBrk="1">
            <a:lnSpc>
              <a:spcPct val="100000"/>
            </a:lnSpc>
            <a:spcAft>
              <a:spcPts val="42"/>
            </a:spcAft>
          </a:pP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성장기 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: 2015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~2018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endParaRPr lang="en-US" altLang="ko-KR" sz="1800" b="1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  <a:p>
          <a:pPr latinLnBrk="1">
            <a:lnSpc>
              <a:spcPct val="100000"/>
            </a:lnSpc>
            <a:spcAft>
              <a:spcPts val="42"/>
            </a:spcAft>
          </a:pP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조직문화 변화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직원자부심 고취</a:t>
          </a:r>
          <a:endParaRPr lang="en-US" altLang="ko-KR" sz="1800" b="1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</dgm:t>
    </dgm:pt>
    <dgm:pt modelId="{91F352FD-D881-492B-A381-E6F13FCC139D}" type="parTrans" cxnId="{5DD7CA2A-31CB-4C47-8A5A-33D8C2881B0A}">
      <dgm:prSet/>
      <dgm:spPr/>
      <dgm:t>
        <a:bodyPr/>
        <a:lstStyle/>
        <a:p>
          <a:pPr latinLnBrk="1"/>
          <a:endParaRPr lang="ko-KR" altLang="en-US" sz="1600"/>
        </a:p>
      </dgm:t>
    </dgm:pt>
    <dgm:pt modelId="{EC154E80-5740-4D6E-9310-EBAC3B719A2E}" type="sibTrans" cxnId="{5DD7CA2A-31CB-4C47-8A5A-33D8C2881B0A}">
      <dgm:prSet/>
      <dgm:spPr/>
      <dgm:t>
        <a:bodyPr/>
        <a:lstStyle/>
        <a:p>
          <a:pPr latinLnBrk="1"/>
          <a:endParaRPr lang="ko-KR" altLang="en-US" sz="1600"/>
        </a:p>
      </dgm:t>
    </dgm:pt>
    <dgm:pt modelId="{10C88A23-6AFB-4968-B872-A6FF9EC48AA7}">
      <dgm:prSet phldrT="[텍스트]" custT="1"/>
      <dgm:spPr>
        <a:xfrm>
          <a:off x="2453803" y="1437731"/>
          <a:ext cx="5114798" cy="901980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4966938"/>
              <a:satOff val="19906"/>
              <a:lumOff val="4314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latinLnBrk="1">
            <a:lnSpc>
              <a:spcPts val="2000"/>
            </a:lnSpc>
          </a:pPr>
          <a:r>
            <a:rPr lang="ko-KR" altLang="en-US" sz="1800" b="1" dirty="0" err="1" smtClean="0">
              <a:solidFill>
                <a:prstClr val="black"/>
              </a:solidFill>
              <a:latin typeface="+mj-ea"/>
              <a:ea typeface="+mj-ea"/>
              <a:cs typeface="+mn-cs"/>
            </a:rPr>
            <a:t>도약기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 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: 2014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endParaRPr lang="en-US" altLang="ko-KR" sz="1800" b="1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  <a:p>
          <a:pPr algn="ctr" latinLnBrk="1">
            <a:lnSpc>
              <a:spcPts val="2000"/>
            </a:lnSpc>
          </a:pP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      청렴컨설팅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익명신고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청렴 </a:t>
          </a:r>
          <a:r>
            <a:rPr lang="ko-KR" altLang="en-US" sz="1800" b="1" dirty="0" err="1" smtClean="0">
              <a:solidFill>
                <a:prstClr val="black"/>
              </a:solidFill>
              <a:latin typeface="+mj-ea"/>
              <a:ea typeface="+mj-ea"/>
              <a:cs typeface="+mn-cs"/>
            </a:rPr>
            <a:t>실천단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 도입</a:t>
          </a:r>
          <a:endParaRPr lang="ko-KR" altLang="en-U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ea"/>
            <a:ea typeface="+mj-ea"/>
            <a:cs typeface="+mn-cs"/>
          </a:endParaRPr>
        </a:p>
      </dgm:t>
    </dgm:pt>
    <dgm:pt modelId="{1E143EB9-87B5-4B41-9934-85F97BA301FF}" type="parTrans" cxnId="{9950CB7B-F133-4D90-9518-1A28908CC649}">
      <dgm:prSet/>
      <dgm:spPr/>
      <dgm:t>
        <a:bodyPr/>
        <a:lstStyle/>
        <a:p>
          <a:pPr latinLnBrk="1"/>
          <a:endParaRPr lang="ko-KR" altLang="en-US" sz="1600"/>
        </a:p>
      </dgm:t>
    </dgm:pt>
    <dgm:pt modelId="{01F96806-3A08-4596-B47C-BC2338B693D7}" type="sibTrans" cxnId="{9950CB7B-F133-4D90-9518-1A28908CC649}">
      <dgm:prSet/>
      <dgm:spPr/>
      <dgm:t>
        <a:bodyPr/>
        <a:lstStyle/>
        <a:p>
          <a:pPr latinLnBrk="1"/>
          <a:endParaRPr lang="ko-KR" altLang="en-US" sz="1600"/>
        </a:p>
      </dgm:t>
    </dgm:pt>
    <dgm:pt modelId="{66DA9D07-99AB-4984-ACEA-6DDC2A2F4A41}">
      <dgm:prSet phldrT="[텍스트]" custT="1"/>
      <dgm:spPr>
        <a:xfrm>
          <a:off x="2423332" y="2504414"/>
          <a:ext cx="5175739" cy="987138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pPr latinLnBrk="1">
            <a:lnSpc>
              <a:spcPts val="2000"/>
            </a:lnSpc>
          </a:pP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암흑기 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: 2012~2013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endParaRPr lang="en-US" altLang="ko-KR" sz="1800" b="1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  <a:p>
          <a:pPr latinLnBrk="1">
            <a:lnSpc>
              <a:spcPts val="2000"/>
            </a:lnSpc>
          </a:pP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부패사건 발생</a:t>
          </a:r>
          <a:r>
            <a:rPr lang="en-US" altLang="ko-KR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청렴도 측정 무관심 </a:t>
          </a:r>
          <a:endParaRPr lang="ko-KR" altLang="en-U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ea"/>
            <a:ea typeface="+mj-ea"/>
            <a:cs typeface="+mn-cs"/>
          </a:endParaRPr>
        </a:p>
      </dgm:t>
    </dgm:pt>
    <dgm:pt modelId="{FB6F909B-C28D-4A35-97D1-83B289A0EC2A}" type="sibTrans" cxnId="{EBA9C7E1-E264-4413-96C3-D9EE9B8A9CC8}">
      <dgm:prSet/>
      <dgm:spPr/>
      <dgm:t>
        <a:bodyPr/>
        <a:lstStyle/>
        <a:p>
          <a:pPr latinLnBrk="1"/>
          <a:endParaRPr lang="ko-KR" altLang="en-US" sz="1600"/>
        </a:p>
      </dgm:t>
    </dgm:pt>
    <dgm:pt modelId="{87695BB9-4C2A-4C83-9F01-7638FDF65B5B}" type="parTrans" cxnId="{EBA9C7E1-E264-4413-96C3-D9EE9B8A9CC8}">
      <dgm:prSet/>
      <dgm:spPr/>
      <dgm:t>
        <a:bodyPr/>
        <a:lstStyle/>
        <a:p>
          <a:pPr latinLnBrk="1"/>
          <a:endParaRPr lang="ko-KR" altLang="en-US" sz="1600"/>
        </a:p>
      </dgm:t>
    </dgm:pt>
    <dgm:pt modelId="{20379506-C224-4701-BAAD-58194C48FF29}" type="pres">
      <dgm:prSet presAssocID="{C55FDE23-DAB8-4AC5-ABFC-097486E7E17C}" presName="compositeShape" presStyleCnt="0">
        <dgm:presLayoutVars>
          <dgm:dir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0CDF25-18CB-4F9C-93B5-4EE2FDF33F17}" type="pres">
      <dgm:prSet presAssocID="{C55FDE23-DAB8-4AC5-ABFC-097486E7E17C}" presName="pyramid" presStyleLbl="node1" presStyleIdx="0" presStyleCnt="1" custScaleX="98447" custLinFactNeighborX="-36841"/>
      <dgm:spPr>
        <a:xfrm>
          <a:off x="33026" y="0"/>
          <a:ext cx="4000886" cy="4063999"/>
        </a:xfrm>
        <a:prstGeom prst="triangle">
          <a:avLst/>
        </a:prstGeom>
        <a:solidFill>
          <a:srgbClr val="EEECE1">
            <a:lumMod val="9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latinLnBrk="1"/>
          <a:endParaRPr lang="ko-KR" altLang="en-US"/>
        </a:p>
      </dgm:t>
    </dgm:pt>
    <dgm:pt modelId="{2483F856-5AEE-4712-BB8E-B73F90DC019A}" type="pres">
      <dgm:prSet presAssocID="{C55FDE23-DAB8-4AC5-ABFC-097486E7E17C}" presName="theList" presStyleCnt="0"/>
      <dgm:spPr/>
    </dgm:pt>
    <dgm:pt modelId="{A4504618-3AE5-434D-AD86-532A254B8633}" type="pres">
      <dgm:prSet presAssocID="{7CB60B8A-6F98-46E1-AB35-E04038458FAF}" presName="aNode" presStyleLbl="fgAcc1" presStyleIdx="0" presStyleCnt="3" custScaleX="193418" custScaleY="59442" custLinFactNeighborX="17565" custLinFactNeighborY="1015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FD1848-4221-4E35-8BBD-5CF9157A6A5C}" type="pres">
      <dgm:prSet presAssocID="{7CB60B8A-6F98-46E1-AB35-E04038458FAF}" presName="aSpace" presStyleCnt="0"/>
      <dgm:spPr/>
    </dgm:pt>
    <dgm:pt modelId="{949C61D9-B839-429B-975A-94F9CB22CC2F}" type="pres">
      <dgm:prSet presAssocID="{10C88A23-6AFB-4968-B872-A6FF9EC48AA7}" presName="aNode" presStyleLbl="fgAcc1" presStyleIdx="1" presStyleCnt="3" custScaleX="193625" custScaleY="60465" custLinFactY="6759" custLinFactNeighborX="17609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0EBB37-6216-4B4E-8CD7-769B86038B64}" type="pres">
      <dgm:prSet presAssocID="{10C88A23-6AFB-4968-B872-A6FF9EC48AA7}" presName="aSpace" presStyleCnt="0"/>
      <dgm:spPr/>
    </dgm:pt>
    <dgm:pt modelId="{A4CDB4D3-19D6-4511-B93F-7CB432C41B11}" type="pres">
      <dgm:prSet presAssocID="{66DA9D07-99AB-4984-ACEA-6DDC2A2F4A41}" presName="aNode" presStyleLbl="fgAcc1" presStyleIdx="2" presStyleCnt="3" custScaleX="195932" custScaleY="64915" custLinFactY="21954" custLinFactNeighborX="19357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293A2B8-4464-42D5-993E-97E249AFCDE4}" type="pres">
      <dgm:prSet presAssocID="{66DA9D07-99AB-4984-ACEA-6DDC2A2F4A41}" presName="aSpace" presStyleCnt="0"/>
      <dgm:spPr/>
    </dgm:pt>
  </dgm:ptLst>
  <dgm:cxnLst>
    <dgm:cxn modelId="{5DD7CA2A-31CB-4C47-8A5A-33D8C2881B0A}" srcId="{C55FDE23-DAB8-4AC5-ABFC-097486E7E17C}" destId="{7CB60B8A-6F98-46E1-AB35-E04038458FAF}" srcOrd="0" destOrd="0" parTransId="{91F352FD-D881-492B-A381-E6F13FCC139D}" sibTransId="{EC154E80-5740-4D6E-9310-EBAC3B719A2E}"/>
    <dgm:cxn modelId="{A8DB95BC-5914-4AF9-999D-D6ED500C83FF}" type="presOf" srcId="{66DA9D07-99AB-4984-ACEA-6DDC2A2F4A41}" destId="{A4CDB4D3-19D6-4511-B93F-7CB432C41B11}" srcOrd="0" destOrd="0" presId="urn:microsoft.com/office/officeart/2005/8/layout/pyramid2"/>
    <dgm:cxn modelId="{CD5D1782-36BD-4270-98D0-1A09DA0D3819}" type="presOf" srcId="{7CB60B8A-6F98-46E1-AB35-E04038458FAF}" destId="{A4504618-3AE5-434D-AD86-532A254B8633}" srcOrd="0" destOrd="0" presId="urn:microsoft.com/office/officeart/2005/8/layout/pyramid2"/>
    <dgm:cxn modelId="{9950CB7B-F133-4D90-9518-1A28908CC649}" srcId="{C55FDE23-DAB8-4AC5-ABFC-097486E7E17C}" destId="{10C88A23-6AFB-4968-B872-A6FF9EC48AA7}" srcOrd="1" destOrd="0" parTransId="{1E143EB9-87B5-4B41-9934-85F97BA301FF}" sibTransId="{01F96806-3A08-4596-B47C-BC2338B693D7}"/>
    <dgm:cxn modelId="{EBA9C7E1-E264-4413-96C3-D9EE9B8A9CC8}" srcId="{C55FDE23-DAB8-4AC5-ABFC-097486E7E17C}" destId="{66DA9D07-99AB-4984-ACEA-6DDC2A2F4A41}" srcOrd="2" destOrd="0" parTransId="{87695BB9-4C2A-4C83-9F01-7638FDF65B5B}" sibTransId="{FB6F909B-C28D-4A35-97D1-83B289A0EC2A}"/>
    <dgm:cxn modelId="{C777E723-F824-44F8-B844-27EEA8509FFF}" type="presOf" srcId="{10C88A23-6AFB-4968-B872-A6FF9EC48AA7}" destId="{949C61D9-B839-429B-975A-94F9CB22CC2F}" srcOrd="0" destOrd="0" presId="urn:microsoft.com/office/officeart/2005/8/layout/pyramid2"/>
    <dgm:cxn modelId="{F6E9FCD0-4D09-49BC-B3EC-820B8708643F}" type="presOf" srcId="{C55FDE23-DAB8-4AC5-ABFC-097486E7E17C}" destId="{20379506-C224-4701-BAAD-58194C48FF29}" srcOrd="0" destOrd="0" presId="urn:microsoft.com/office/officeart/2005/8/layout/pyramid2"/>
    <dgm:cxn modelId="{8CF0029F-4DD3-4782-A5D6-A13613DD4B11}" type="presParOf" srcId="{20379506-C224-4701-BAAD-58194C48FF29}" destId="{680CDF25-18CB-4F9C-93B5-4EE2FDF33F17}" srcOrd="0" destOrd="0" presId="urn:microsoft.com/office/officeart/2005/8/layout/pyramid2"/>
    <dgm:cxn modelId="{B0FDA3B9-19F2-4F6F-A5C8-AAA7482B2289}" type="presParOf" srcId="{20379506-C224-4701-BAAD-58194C48FF29}" destId="{2483F856-5AEE-4712-BB8E-B73F90DC019A}" srcOrd="1" destOrd="0" presId="urn:microsoft.com/office/officeart/2005/8/layout/pyramid2"/>
    <dgm:cxn modelId="{208C3CA6-3CAA-482F-85E9-10D6E8A595EE}" type="presParOf" srcId="{2483F856-5AEE-4712-BB8E-B73F90DC019A}" destId="{A4504618-3AE5-434D-AD86-532A254B8633}" srcOrd="0" destOrd="0" presId="urn:microsoft.com/office/officeart/2005/8/layout/pyramid2"/>
    <dgm:cxn modelId="{D199239B-FD8A-405B-B48F-7DF19F039C8E}" type="presParOf" srcId="{2483F856-5AEE-4712-BB8E-B73F90DC019A}" destId="{9CFD1848-4221-4E35-8BBD-5CF9157A6A5C}" srcOrd="1" destOrd="0" presId="urn:microsoft.com/office/officeart/2005/8/layout/pyramid2"/>
    <dgm:cxn modelId="{2CD848A5-6CDA-4501-B2F8-DB30AAE8B07E}" type="presParOf" srcId="{2483F856-5AEE-4712-BB8E-B73F90DC019A}" destId="{949C61D9-B839-429B-975A-94F9CB22CC2F}" srcOrd="2" destOrd="0" presId="urn:microsoft.com/office/officeart/2005/8/layout/pyramid2"/>
    <dgm:cxn modelId="{0E6258CE-645F-49CC-A133-CA818E1F132F}" type="presParOf" srcId="{2483F856-5AEE-4712-BB8E-B73F90DC019A}" destId="{870EBB37-6216-4B4E-8CD7-769B86038B64}" srcOrd="3" destOrd="0" presId="urn:microsoft.com/office/officeart/2005/8/layout/pyramid2"/>
    <dgm:cxn modelId="{0E2E5C8E-39DD-4E60-9869-A0FABEA03747}" type="presParOf" srcId="{2483F856-5AEE-4712-BB8E-B73F90DC019A}" destId="{A4CDB4D3-19D6-4511-B93F-7CB432C41B11}" srcOrd="4" destOrd="0" presId="urn:microsoft.com/office/officeart/2005/8/layout/pyramid2"/>
    <dgm:cxn modelId="{276E3DA8-DBD2-4AF5-B20C-19D936E1300F}" type="presParOf" srcId="{2483F856-5AEE-4712-BB8E-B73F90DC019A}" destId="{3293A2B8-4464-42D5-993E-97E249AFCDE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50CCBF-C219-4CB1-A17F-3FE7B34FA13D}" type="doc">
      <dgm:prSet loTypeId="urn:microsoft.com/office/officeart/2009/3/layout/StepUpProcess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DE1B1864-FF65-4F37-BCE8-0814D48D61CA}">
      <dgm:prSet phldrT="[텍스트]" custT="1"/>
      <dgm:spPr/>
      <dgm:t>
        <a:bodyPr/>
        <a:lstStyle/>
        <a:p>
          <a:pPr algn="ctr" latinLnBrk="1"/>
          <a:r>
            <a:rPr lang="ko-KR" altLang="en-US" sz="2000" b="1" dirty="0" err="1" smtClean="0">
              <a:latin typeface="맑은 고딕" pitchFamily="50" charset="-127"/>
              <a:ea typeface="맑은 고딕" pitchFamily="50" charset="-127"/>
            </a:rPr>
            <a:t>테마형</a:t>
          </a:r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         청렴컨설팅</a:t>
          </a:r>
          <a:endParaRPr lang="ko-KR" alt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3F3387F3-B4C8-463F-9C56-E26161FAAD92}" type="parTrans" cxnId="{02ABCA78-F497-4A5D-9A4A-DDA096D82507}">
      <dgm:prSet/>
      <dgm:spPr/>
      <dgm:t>
        <a:bodyPr/>
        <a:lstStyle/>
        <a:p>
          <a:pPr latinLnBrk="1"/>
          <a:endParaRPr lang="ko-KR" altLang="en-US"/>
        </a:p>
      </dgm:t>
    </dgm:pt>
    <dgm:pt modelId="{90D02E30-C2A1-4CB5-82C5-58419A4D5EAE}" type="sibTrans" cxnId="{02ABCA78-F497-4A5D-9A4A-DDA096D82507}">
      <dgm:prSet/>
      <dgm:spPr/>
      <dgm:t>
        <a:bodyPr/>
        <a:lstStyle/>
        <a:p>
          <a:pPr latinLnBrk="1"/>
          <a:endParaRPr lang="ko-KR" altLang="en-US"/>
        </a:p>
      </dgm:t>
    </dgm:pt>
    <dgm:pt modelId="{C65D0AB2-8BAA-4D13-BFCD-B8D3A3C6E46A}">
      <dgm:prSet phldrT="[텍스트]" custT="1"/>
      <dgm:spPr/>
      <dgm:t>
        <a:bodyPr/>
        <a:lstStyle/>
        <a:p>
          <a:pPr algn="ctr" latinLnBrk="1"/>
          <a:r>
            <a:rPr lang="ko-KR" altLang="en-US" sz="2000" b="1" dirty="0" err="1" smtClean="0">
              <a:latin typeface="맑은 고딕" pitchFamily="50" charset="-127"/>
              <a:ea typeface="맑은 고딕" pitchFamily="50" charset="-127"/>
            </a:rPr>
            <a:t>투트랙</a:t>
          </a:r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        청렴컨설팅</a:t>
          </a:r>
          <a:endParaRPr lang="ko-KR" alt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CF9723EA-B23B-4502-8720-FBC3FFBD4475}" type="parTrans" cxnId="{1FEFE859-3DF8-46A6-813E-4454E737CDEF}">
      <dgm:prSet/>
      <dgm:spPr/>
      <dgm:t>
        <a:bodyPr/>
        <a:lstStyle/>
        <a:p>
          <a:pPr latinLnBrk="1"/>
          <a:endParaRPr lang="ko-KR" altLang="en-US"/>
        </a:p>
      </dgm:t>
    </dgm:pt>
    <dgm:pt modelId="{AC51B863-AA66-4987-BC45-9ED37A25ECCF}" type="sibTrans" cxnId="{1FEFE859-3DF8-46A6-813E-4454E737CDEF}">
      <dgm:prSet/>
      <dgm:spPr/>
      <dgm:t>
        <a:bodyPr/>
        <a:lstStyle/>
        <a:p>
          <a:pPr latinLnBrk="1"/>
          <a:endParaRPr lang="ko-KR" altLang="en-US"/>
        </a:p>
      </dgm:t>
    </dgm:pt>
    <dgm:pt modelId="{2D11F675-D640-4871-BFFB-041B40EA7CBB}">
      <dgm:prSet phldrT="[텍스트]" custT="1"/>
      <dgm:spPr/>
      <dgm:t>
        <a:bodyPr/>
        <a:lstStyle/>
        <a:p>
          <a:pPr algn="ctr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맞춤형         청렴컨설팅</a:t>
          </a:r>
          <a:endParaRPr lang="ko-KR" alt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C6DBE73F-C7E4-4011-B0AA-E27FED254B9A}" type="sibTrans" cxnId="{6D2FC03D-7F34-4708-A196-CC76D65418B1}">
      <dgm:prSet/>
      <dgm:spPr/>
      <dgm:t>
        <a:bodyPr/>
        <a:lstStyle/>
        <a:p>
          <a:pPr latinLnBrk="1"/>
          <a:endParaRPr lang="ko-KR" altLang="en-US"/>
        </a:p>
      </dgm:t>
    </dgm:pt>
    <dgm:pt modelId="{71DAF3FA-0D36-4114-A71A-90807E557894}" type="parTrans" cxnId="{6D2FC03D-7F34-4708-A196-CC76D65418B1}">
      <dgm:prSet/>
      <dgm:spPr/>
      <dgm:t>
        <a:bodyPr/>
        <a:lstStyle/>
        <a:p>
          <a:pPr latinLnBrk="1"/>
          <a:endParaRPr lang="ko-KR" altLang="en-US"/>
        </a:p>
      </dgm:t>
    </dgm:pt>
    <dgm:pt modelId="{4516C065-274B-4A15-9A7F-D74C10523046}">
      <dgm:prSet phldrT="[텍스트]" custT="1"/>
      <dgm:spPr/>
      <dgm:t>
        <a:bodyPr/>
        <a:lstStyle/>
        <a:p>
          <a:pPr algn="ctr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찾아가는      청렴컨설팅</a:t>
          </a:r>
          <a:endParaRPr lang="ko-KR" alt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3E93041F-AC32-4DF5-B251-4D8B69D75598}" type="parTrans" cxnId="{673D2FA0-D107-4575-BA70-2B6FF7FE2862}">
      <dgm:prSet/>
      <dgm:spPr/>
      <dgm:t>
        <a:bodyPr/>
        <a:lstStyle/>
        <a:p>
          <a:pPr latinLnBrk="1"/>
          <a:endParaRPr lang="ko-KR" altLang="en-US"/>
        </a:p>
      </dgm:t>
    </dgm:pt>
    <dgm:pt modelId="{E71AAFBD-BD6C-4954-93D9-6DD345B3804F}" type="sibTrans" cxnId="{673D2FA0-D107-4575-BA70-2B6FF7FE2862}">
      <dgm:prSet/>
      <dgm:spPr/>
      <dgm:t>
        <a:bodyPr/>
        <a:lstStyle/>
        <a:p>
          <a:pPr latinLnBrk="1"/>
          <a:endParaRPr lang="ko-KR" altLang="en-US"/>
        </a:p>
      </dgm:t>
    </dgm:pt>
    <dgm:pt modelId="{7B28D771-D6F3-44FE-A2F2-619B6DB85B1F}" type="pres">
      <dgm:prSet presAssocID="{FA50CCBF-C219-4CB1-A17F-3FE7B34FA13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5D088E5-9013-40C7-AEBB-CEEB10975FEC}" type="pres">
      <dgm:prSet presAssocID="{4516C065-274B-4A15-9A7F-D74C10523046}" presName="composite" presStyleCnt="0"/>
      <dgm:spPr/>
    </dgm:pt>
    <dgm:pt modelId="{55D73BC0-1D25-43AC-9F31-9B8DC2935B34}" type="pres">
      <dgm:prSet presAssocID="{4516C065-274B-4A15-9A7F-D74C10523046}" presName="LShape" presStyleLbl="alignNode1" presStyleIdx="0" presStyleCnt="7"/>
      <dgm:spPr/>
    </dgm:pt>
    <dgm:pt modelId="{66D276AF-F0E7-4F03-8FCC-1F32F2A2B4B3}" type="pres">
      <dgm:prSet presAssocID="{4516C065-274B-4A15-9A7F-D74C10523046}" presName="ParentText" presStyleLbl="revTx" presStyleIdx="0" presStyleCnt="4" custLinFactNeighborX="-1368" custLinFactNeighborY="-7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B55D43B-3A4F-4E55-9341-9FE7ACAE48AF}" type="pres">
      <dgm:prSet presAssocID="{4516C065-274B-4A15-9A7F-D74C10523046}" presName="Triangle" presStyleLbl="alignNode1" presStyleIdx="1" presStyleCnt="7"/>
      <dgm:spPr/>
    </dgm:pt>
    <dgm:pt modelId="{559AAAED-CA41-498D-BB46-645A40621AEA}" type="pres">
      <dgm:prSet presAssocID="{E71AAFBD-BD6C-4954-93D9-6DD345B3804F}" presName="sibTrans" presStyleCnt="0"/>
      <dgm:spPr/>
    </dgm:pt>
    <dgm:pt modelId="{9CF87811-A630-4FDA-9A3D-4F57B7F396DF}" type="pres">
      <dgm:prSet presAssocID="{E71AAFBD-BD6C-4954-93D9-6DD345B3804F}" presName="space" presStyleCnt="0"/>
      <dgm:spPr/>
    </dgm:pt>
    <dgm:pt modelId="{8ECD9F48-7031-4E6A-9C54-ED3E2352588E}" type="pres">
      <dgm:prSet presAssocID="{2D11F675-D640-4871-BFFB-041B40EA7CBB}" presName="composite" presStyleCnt="0"/>
      <dgm:spPr/>
    </dgm:pt>
    <dgm:pt modelId="{B508E7D6-7E6A-464E-90F6-C235D12081A0}" type="pres">
      <dgm:prSet presAssocID="{2D11F675-D640-4871-BFFB-041B40EA7CBB}" presName="LShape" presStyleLbl="alignNode1" presStyleIdx="2" presStyleCnt="7"/>
      <dgm:spPr/>
    </dgm:pt>
    <dgm:pt modelId="{CE432D7C-650C-431D-8F72-425BB26D0329}" type="pres">
      <dgm:prSet presAssocID="{2D11F675-D640-4871-BFFB-041B40EA7CBB}" presName="ParentText" presStyleLbl="revTx" presStyleIdx="1" presStyleCnt="4" custLinFactNeighborX="-2736" custLinFactNeighborY="31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B080EA7-984E-4186-9671-2CACE5D61F07}" type="pres">
      <dgm:prSet presAssocID="{2D11F675-D640-4871-BFFB-041B40EA7CBB}" presName="Triangle" presStyleLbl="alignNode1" presStyleIdx="3" presStyleCnt="7"/>
      <dgm:spPr/>
    </dgm:pt>
    <dgm:pt modelId="{04214913-AF54-49CA-8019-182087902F76}" type="pres">
      <dgm:prSet presAssocID="{C6DBE73F-C7E4-4011-B0AA-E27FED254B9A}" presName="sibTrans" presStyleCnt="0"/>
      <dgm:spPr/>
    </dgm:pt>
    <dgm:pt modelId="{E31574D9-8055-4F55-BE9E-DD8AFFB5BD1E}" type="pres">
      <dgm:prSet presAssocID="{C6DBE73F-C7E4-4011-B0AA-E27FED254B9A}" presName="space" presStyleCnt="0"/>
      <dgm:spPr/>
    </dgm:pt>
    <dgm:pt modelId="{6E8D5DDB-205D-4529-B29B-F8CE6894E023}" type="pres">
      <dgm:prSet presAssocID="{DE1B1864-FF65-4F37-BCE8-0814D48D61CA}" presName="composite" presStyleCnt="0"/>
      <dgm:spPr/>
    </dgm:pt>
    <dgm:pt modelId="{E0BA4B7A-051D-4145-9A96-2F3D2C783F7A}" type="pres">
      <dgm:prSet presAssocID="{DE1B1864-FF65-4F37-BCE8-0814D48D61CA}" presName="LShape" presStyleLbl="alignNode1" presStyleIdx="4" presStyleCnt="7"/>
      <dgm:spPr/>
    </dgm:pt>
    <dgm:pt modelId="{07826857-8066-48C4-9EDB-F8C5002FE0FA}" type="pres">
      <dgm:prSet presAssocID="{DE1B1864-FF65-4F37-BCE8-0814D48D61CA}" presName="ParentText" presStyleLbl="revTx" presStyleIdx="2" presStyleCnt="4" custLinFactNeighborX="-2624" custLinFactNeighborY="26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3259B2-16EB-4449-A680-E42928559A1C}" type="pres">
      <dgm:prSet presAssocID="{DE1B1864-FF65-4F37-BCE8-0814D48D61CA}" presName="Triangle" presStyleLbl="alignNode1" presStyleIdx="5" presStyleCnt="7"/>
      <dgm:spPr/>
    </dgm:pt>
    <dgm:pt modelId="{9DD2255D-3001-46CF-9135-D74888A4A40B}" type="pres">
      <dgm:prSet presAssocID="{90D02E30-C2A1-4CB5-82C5-58419A4D5EAE}" presName="sibTrans" presStyleCnt="0"/>
      <dgm:spPr/>
    </dgm:pt>
    <dgm:pt modelId="{AEA5AEEB-00FB-47D4-9698-EBDD64502CB4}" type="pres">
      <dgm:prSet presAssocID="{90D02E30-C2A1-4CB5-82C5-58419A4D5EAE}" presName="space" presStyleCnt="0"/>
      <dgm:spPr/>
    </dgm:pt>
    <dgm:pt modelId="{B2FD50B9-2CCE-48BB-AB31-02670E8A4834}" type="pres">
      <dgm:prSet presAssocID="{C65D0AB2-8BAA-4D13-BFCD-B8D3A3C6E46A}" presName="composite" presStyleCnt="0"/>
      <dgm:spPr/>
    </dgm:pt>
    <dgm:pt modelId="{B04D17A7-53AE-4A95-AE84-87B18C6B7310}" type="pres">
      <dgm:prSet presAssocID="{C65D0AB2-8BAA-4D13-BFCD-B8D3A3C6E46A}" presName="LShape" presStyleLbl="alignNode1" presStyleIdx="6" presStyleCnt="7"/>
      <dgm:spPr/>
    </dgm:pt>
    <dgm:pt modelId="{09112CD2-ACC0-437B-BD41-6D065D044051}" type="pres">
      <dgm:prSet presAssocID="{C65D0AB2-8BAA-4D13-BFCD-B8D3A3C6E46A}" presName="ParentText" presStyleLbl="revTx" presStyleIdx="3" presStyleCnt="4" custLinFactNeighborX="-4362" custLinFactNeighborY="26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2ABCA78-F497-4A5D-9A4A-DDA096D82507}" srcId="{FA50CCBF-C219-4CB1-A17F-3FE7B34FA13D}" destId="{DE1B1864-FF65-4F37-BCE8-0814D48D61CA}" srcOrd="2" destOrd="0" parTransId="{3F3387F3-B4C8-463F-9C56-E26161FAAD92}" sibTransId="{90D02E30-C2A1-4CB5-82C5-58419A4D5EAE}"/>
    <dgm:cxn modelId="{1434EA13-6701-4BE7-99F0-BFF22DC3FE0E}" type="presOf" srcId="{2D11F675-D640-4871-BFFB-041B40EA7CBB}" destId="{CE432D7C-650C-431D-8F72-425BB26D0329}" srcOrd="0" destOrd="0" presId="urn:microsoft.com/office/officeart/2009/3/layout/StepUpProcess"/>
    <dgm:cxn modelId="{D36B5557-FE4A-4F7C-9B13-8911CB8FDC24}" type="presOf" srcId="{DE1B1864-FF65-4F37-BCE8-0814D48D61CA}" destId="{07826857-8066-48C4-9EDB-F8C5002FE0FA}" srcOrd="0" destOrd="0" presId="urn:microsoft.com/office/officeart/2009/3/layout/StepUpProcess"/>
    <dgm:cxn modelId="{673D2FA0-D107-4575-BA70-2B6FF7FE2862}" srcId="{FA50CCBF-C219-4CB1-A17F-3FE7B34FA13D}" destId="{4516C065-274B-4A15-9A7F-D74C10523046}" srcOrd="0" destOrd="0" parTransId="{3E93041F-AC32-4DF5-B251-4D8B69D75598}" sibTransId="{E71AAFBD-BD6C-4954-93D9-6DD345B3804F}"/>
    <dgm:cxn modelId="{6D2FC03D-7F34-4708-A196-CC76D65418B1}" srcId="{FA50CCBF-C219-4CB1-A17F-3FE7B34FA13D}" destId="{2D11F675-D640-4871-BFFB-041B40EA7CBB}" srcOrd="1" destOrd="0" parTransId="{71DAF3FA-0D36-4114-A71A-90807E557894}" sibTransId="{C6DBE73F-C7E4-4011-B0AA-E27FED254B9A}"/>
    <dgm:cxn modelId="{C5A1FB49-D816-4B1F-BE28-ABC3A86FB754}" type="presOf" srcId="{FA50CCBF-C219-4CB1-A17F-3FE7B34FA13D}" destId="{7B28D771-D6F3-44FE-A2F2-619B6DB85B1F}" srcOrd="0" destOrd="0" presId="urn:microsoft.com/office/officeart/2009/3/layout/StepUpProcess"/>
    <dgm:cxn modelId="{77184175-569D-4ACA-BDBB-E30D330F434D}" type="presOf" srcId="{4516C065-274B-4A15-9A7F-D74C10523046}" destId="{66D276AF-F0E7-4F03-8FCC-1F32F2A2B4B3}" srcOrd="0" destOrd="0" presId="urn:microsoft.com/office/officeart/2009/3/layout/StepUpProcess"/>
    <dgm:cxn modelId="{87B0ECD7-8A19-48BD-B706-A6F5E29F5150}" type="presOf" srcId="{C65D0AB2-8BAA-4D13-BFCD-B8D3A3C6E46A}" destId="{09112CD2-ACC0-437B-BD41-6D065D044051}" srcOrd="0" destOrd="0" presId="urn:microsoft.com/office/officeart/2009/3/layout/StepUpProcess"/>
    <dgm:cxn modelId="{1FEFE859-3DF8-46A6-813E-4454E737CDEF}" srcId="{FA50CCBF-C219-4CB1-A17F-3FE7B34FA13D}" destId="{C65D0AB2-8BAA-4D13-BFCD-B8D3A3C6E46A}" srcOrd="3" destOrd="0" parTransId="{CF9723EA-B23B-4502-8720-FBC3FFBD4475}" sibTransId="{AC51B863-AA66-4987-BC45-9ED37A25ECCF}"/>
    <dgm:cxn modelId="{4FDB5DDC-9963-4EBE-A7E1-1EED2FE38BCE}" type="presParOf" srcId="{7B28D771-D6F3-44FE-A2F2-619B6DB85B1F}" destId="{45D088E5-9013-40C7-AEBB-CEEB10975FEC}" srcOrd="0" destOrd="0" presId="urn:microsoft.com/office/officeart/2009/3/layout/StepUpProcess"/>
    <dgm:cxn modelId="{7699C943-9C4F-41F8-ABFF-87FCA93DF6D2}" type="presParOf" srcId="{45D088E5-9013-40C7-AEBB-CEEB10975FEC}" destId="{55D73BC0-1D25-43AC-9F31-9B8DC2935B34}" srcOrd="0" destOrd="0" presId="urn:microsoft.com/office/officeart/2009/3/layout/StepUpProcess"/>
    <dgm:cxn modelId="{53201CF5-BDFD-4CE6-A19E-2D614E463384}" type="presParOf" srcId="{45D088E5-9013-40C7-AEBB-CEEB10975FEC}" destId="{66D276AF-F0E7-4F03-8FCC-1F32F2A2B4B3}" srcOrd="1" destOrd="0" presId="urn:microsoft.com/office/officeart/2009/3/layout/StepUpProcess"/>
    <dgm:cxn modelId="{86257ACB-140B-4C02-9FAE-3D6DA590EDC0}" type="presParOf" srcId="{45D088E5-9013-40C7-AEBB-CEEB10975FEC}" destId="{DB55D43B-3A4F-4E55-9341-9FE7ACAE48AF}" srcOrd="2" destOrd="0" presId="urn:microsoft.com/office/officeart/2009/3/layout/StepUpProcess"/>
    <dgm:cxn modelId="{DB5C86CF-4791-4A0E-888E-7C6BD7DFEF83}" type="presParOf" srcId="{7B28D771-D6F3-44FE-A2F2-619B6DB85B1F}" destId="{559AAAED-CA41-498D-BB46-645A40621AEA}" srcOrd="1" destOrd="0" presId="urn:microsoft.com/office/officeart/2009/3/layout/StepUpProcess"/>
    <dgm:cxn modelId="{4AEDD222-39DA-4066-B250-B7FE42850989}" type="presParOf" srcId="{559AAAED-CA41-498D-BB46-645A40621AEA}" destId="{9CF87811-A630-4FDA-9A3D-4F57B7F396DF}" srcOrd="0" destOrd="0" presId="urn:microsoft.com/office/officeart/2009/3/layout/StepUpProcess"/>
    <dgm:cxn modelId="{E9B1CCEC-5EE1-487F-9495-68151CB0AC23}" type="presParOf" srcId="{7B28D771-D6F3-44FE-A2F2-619B6DB85B1F}" destId="{8ECD9F48-7031-4E6A-9C54-ED3E2352588E}" srcOrd="2" destOrd="0" presId="urn:microsoft.com/office/officeart/2009/3/layout/StepUpProcess"/>
    <dgm:cxn modelId="{65EC6D13-5AB2-4072-AC1E-99654EAC20D3}" type="presParOf" srcId="{8ECD9F48-7031-4E6A-9C54-ED3E2352588E}" destId="{B508E7D6-7E6A-464E-90F6-C235D12081A0}" srcOrd="0" destOrd="0" presId="urn:microsoft.com/office/officeart/2009/3/layout/StepUpProcess"/>
    <dgm:cxn modelId="{9479A9C9-CBB6-40EF-B9D4-54047584B423}" type="presParOf" srcId="{8ECD9F48-7031-4E6A-9C54-ED3E2352588E}" destId="{CE432D7C-650C-431D-8F72-425BB26D0329}" srcOrd="1" destOrd="0" presId="urn:microsoft.com/office/officeart/2009/3/layout/StepUpProcess"/>
    <dgm:cxn modelId="{3CDB80BB-094F-402E-B86B-C459EF54AD63}" type="presParOf" srcId="{8ECD9F48-7031-4E6A-9C54-ED3E2352588E}" destId="{DB080EA7-984E-4186-9671-2CACE5D61F07}" srcOrd="2" destOrd="0" presId="urn:microsoft.com/office/officeart/2009/3/layout/StepUpProcess"/>
    <dgm:cxn modelId="{3036C86E-3647-4D45-9DB3-D0C2AD67C76A}" type="presParOf" srcId="{7B28D771-D6F3-44FE-A2F2-619B6DB85B1F}" destId="{04214913-AF54-49CA-8019-182087902F76}" srcOrd="3" destOrd="0" presId="urn:microsoft.com/office/officeart/2009/3/layout/StepUpProcess"/>
    <dgm:cxn modelId="{E6EAAC63-59F5-4998-80E6-C58C8964EA6C}" type="presParOf" srcId="{04214913-AF54-49CA-8019-182087902F76}" destId="{E31574D9-8055-4F55-BE9E-DD8AFFB5BD1E}" srcOrd="0" destOrd="0" presId="urn:microsoft.com/office/officeart/2009/3/layout/StepUpProcess"/>
    <dgm:cxn modelId="{185980EC-0523-4CC0-A7AE-CEC8234BC6DD}" type="presParOf" srcId="{7B28D771-D6F3-44FE-A2F2-619B6DB85B1F}" destId="{6E8D5DDB-205D-4529-B29B-F8CE6894E023}" srcOrd="4" destOrd="0" presId="urn:microsoft.com/office/officeart/2009/3/layout/StepUpProcess"/>
    <dgm:cxn modelId="{98ACFDA5-3EC9-4E20-8602-43B84B570C51}" type="presParOf" srcId="{6E8D5DDB-205D-4529-B29B-F8CE6894E023}" destId="{E0BA4B7A-051D-4145-9A96-2F3D2C783F7A}" srcOrd="0" destOrd="0" presId="urn:microsoft.com/office/officeart/2009/3/layout/StepUpProcess"/>
    <dgm:cxn modelId="{736486AC-D4A7-40F4-B445-1FC39360F8E6}" type="presParOf" srcId="{6E8D5DDB-205D-4529-B29B-F8CE6894E023}" destId="{07826857-8066-48C4-9EDB-F8C5002FE0FA}" srcOrd="1" destOrd="0" presId="urn:microsoft.com/office/officeart/2009/3/layout/StepUpProcess"/>
    <dgm:cxn modelId="{972C13F1-5516-4240-95A4-D9606052A91E}" type="presParOf" srcId="{6E8D5DDB-205D-4529-B29B-F8CE6894E023}" destId="{613259B2-16EB-4449-A680-E42928559A1C}" srcOrd="2" destOrd="0" presId="urn:microsoft.com/office/officeart/2009/3/layout/StepUpProcess"/>
    <dgm:cxn modelId="{FBE6A8CE-A7FA-4689-95DB-22C45C722F34}" type="presParOf" srcId="{7B28D771-D6F3-44FE-A2F2-619B6DB85B1F}" destId="{9DD2255D-3001-46CF-9135-D74888A4A40B}" srcOrd="5" destOrd="0" presId="urn:microsoft.com/office/officeart/2009/3/layout/StepUpProcess"/>
    <dgm:cxn modelId="{0A0318E8-84F6-4576-862C-AE39C16B2A88}" type="presParOf" srcId="{9DD2255D-3001-46CF-9135-D74888A4A40B}" destId="{AEA5AEEB-00FB-47D4-9698-EBDD64502CB4}" srcOrd="0" destOrd="0" presId="urn:microsoft.com/office/officeart/2009/3/layout/StepUpProcess"/>
    <dgm:cxn modelId="{6850FCB1-49C5-46E5-A6B6-C266D4D68B80}" type="presParOf" srcId="{7B28D771-D6F3-44FE-A2F2-619B6DB85B1F}" destId="{B2FD50B9-2CCE-48BB-AB31-02670E8A4834}" srcOrd="6" destOrd="0" presId="urn:microsoft.com/office/officeart/2009/3/layout/StepUpProcess"/>
    <dgm:cxn modelId="{D0494854-F0E3-4AE3-A376-99FD9D11010E}" type="presParOf" srcId="{B2FD50B9-2CCE-48BB-AB31-02670E8A4834}" destId="{B04D17A7-53AE-4A95-AE84-87B18C6B7310}" srcOrd="0" destOrd="0" presId="urn:microsoft.com/office/officeart/2009/3/layout/StepUpProcess"/>
    <dgm:cxn modelId="{942E18FC-64C5-4722-AB8A-AD31DA9F58A5}" type="presParOf" srcId="{B2FD50B9-2CCE-48BB-AB31-02670E8A4834}" destId="{09112CD2-ACC0-437B-BD41-6D065D04405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0CDF25-18CB-4F9C-93B5-4EE2FDF33F17}">
      <dsp:nvSpPr>
        <dsp:cNvPr id="0" name=""/>
        <dsp:cNvSpPr/>
      </dsp:nvSpPr>
      <dsp:spPr>
        <a:xfrm>
          <a:off x="16313" y="0"/>
          <a:ext cx="4159444" cy="4225060"/>
        </a:xfrm>
        <a:prstGeom prst="triangle">
          <a:avLst/>
        </a:prstGeom>
        <a:solidFill>
          <a:srgbClr val="EEECE1">
            <a:lumMod val="9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4618-3AE5-434D-AD86-532A254B8633}">
      <dsp:nvSpPr>
        <dsp:cNvPr id="0" name=""/>
        <dsp:cNvSpPr/>
      </dsp:nvSpPr>
      <dsp:spPr>
        <a:xfrm>
          <a:off x="2852211" y="442144"/>
          <a:ext cx="5311817" cy="903537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100000"/>
            </a:lnSpc>
            <a:spcBef>
              <a:spcPct val="0"/>
            </a:spcBef>
            <a:spcAft>
              <a:spcPts val="42"/>
            </a:spcAft>
          </a:pP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성장기 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: 2015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~2018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endParaRPr lang="en-US" altLang="ko-KR" sz="1800" b="1" kern="1200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  <a:p>
          <a:pPr lvl="0" algn="ctr" defTabSz="800100" latinLnBrk="1">
            <a:lnSpc>
              <a:spcPct val="100000"/>
            </a:lnSpc>
            <a:spcBef>
              <a:spcPct val="0"/>
            </a:spcBef>
            <a:spcAft>
              <a:spcPts val="42"/>
            </a:spcAft>
          </a:pP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조직문화 변화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직원자부심 고취</a:t>
          </a:r>
          <a:endParaRPr lang="en-US" altLang="ko-KR" sz="1800" b="1" kern="1200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</dsp:txBody>
      <dsp:txXfrm>
        <a:off x="2852211" y="442144"/>
        <a:ext cx="5311817" cy="903537"/>
      </dsp:txXfrm>
    </dsp:sp>
    <dsp:sp modelId="{949C61D9-B839-429B-975A-94F9CB22CC2F}">
      <dsp:nvSpPr>
        <dsp:cNvPr id="0" name=""/>
        <dsp:cNvSpPr/>
      </dsp:nvSpPr>
      <dsp:spPr>
        <a:xfrm>
          <a:off x="2850577" y="1809131"/>
          <a:ext cx="5317502" cy="919086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4966938"/>
              <a:satOff val="19906"/>
              <a:lumOff val="4314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 smtClean="0">
              <a:solidFill>
                <a:prstClr val="black"/>
              </a:solidFill>
              <a:latin typeface="+mj-ea"/>
              <a:ea typeface="+mj-ea"/>
              <a:cs typeface="+mn-cs"/>
            </a:rPr>
            <a:t>도약기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 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: 2014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endParaRPr lang="en-US" altLang="ko-KR" sz="1800" b="1" kern="1200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  <a:p>
          <a:pPr lvl="0" algn="ctr" defTabSz="800100" latinLnBrk="1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      청렴컨설팅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익명신고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청렴 </a:t>
          </a:r>
          <a:r>
            <a:rPr lang="ko-KR" altLang="en-US" sz="1800" b="1" kern="1200" dirty="0" err="1" smtClean="0">
              <a:solidFill>
                <a:prstClr val="black"/>
              </a:solidFill>
              <a:latin typeface="+mj-ea"/>
              <a:ea typeface="+mj-ea"/>
              <a:cs typeface="+mn-cs"/>
            </a:rPr>
            <a:t>실천단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 도입</a:t>
          </a:r>
          <a:endParaRPr lang="ko-KR" altLang="en-U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ea"/>
            <a:ea typeface="+mj-ea"/>
            <a:cs typeface="+mn-cs"/>
          </a:endParaRPr>
        </a:p>
      </dsp:txBody>
      <dsp:txXfrm>
        <a:off x="2850577" y="1809131"/>
        <a:ext cx="5317502" cy="919086"/>
      </dsp:txXfrm>
    </dsp:sp>
    <dsp:sp modelId="{A4CDB4D3-19D6-4511-B93F-7CB432C41B11}">
      <dsp:nvSpPr>
        <dsp:cNvPr id="0" name=""/>
        <dsp:cNvSpPr/>
      </dsp:nvSpPr>
      <dsp:spPr>
        <a:xfrm>
          <a:off x="2866904" y="3149191"/>
          <a:ext cx="5380858" cy="986728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암흑기 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: 2012~2013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년</a:t>
          </a:r>
          <a:endParaRPr lang="en-US" altLang="ko-KR" sz="1800" b="1" kern="1200" dirty="0" smtClean="0">
            <a:solidFill>
              <a:prstClr val="black"/>
            </a:solidFill>
            <a:latin typeface="+mj-ea"/>
            <a:ea typeface="+mj-ea"/>
            <a:cs typeface="+mn-cs"/>
          </a:endParaRPr>
        </a:p>
        <a:p>
          <a:pPr lvl="0" algn="ctr" defTabSz="800100" latinLnBrk="1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부패사건 발생</a:t>
          </a:r>
          <a:r>
            <a:rPr lang="en-US" altLang="ko-KR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, </a:t>
          </a:r>
          <a:r>
            <a:rPr lang="ko-KR" altLang="en-US" sz="1800" b="1" kern="1200" dirty="0" smtClean="0">
              <a:solidFill>
                <a:prstClr val="black"/>
              </a:solidFill>
              <a:latin typeface="+mj-ea"/>
              <a:ea typeface="+mj-ea"/>
              <a:cs typeface="+mn-cs"/>
            </a:rPr>
            <a:t>청렴도 측정 무관심 </a:t>
          </a:r>
          <a:endParaRPr lang="ko-KR" altLang="en-U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ea"/>
            <a:ea typeface="+mj-ea"/>
            <a:cs typeface="+mn-cs"/>
          </a:endParaRPr>
        </a:p>
      </dsp:txBody>
      <dsp:txXfrm>
        <a:off x="2866904" y="3149191"/>
        <a:ext cx="5380858" cy="9867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D73BC0-1D25-43AC-9F31-9B8DC2935B34}">
      <dsp:nvSpPr>
        <dsp:cNvPr id="0" name=""/>
        <dsp:cNvSpPr/>
      </dsp:nvSpPr>
      <dsp:spPr>
        <a:xfrm rot="5400000">
          <a:off x="399685" y="1738975"/>
          <a:ext cx="1191567" cy="19827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D276AF-F0E7-4F03-8FCC-1F32F2A2B4B3}">
      <dsp:nvSpPr>
        <dsp:cNvPr id="0" name=""/>
        <dsp:cNvSpPr/>
      </dsp:nvSpPr>
      <dsp:spPr>
        <a:xfrm>
          <a:off x="176295" y="2320027"/>
          <a:ext cx="1790030" cy="1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찾아가는      청렴컨설팅</a:t>
          </a:r>
          <a:endParaRPr lang="ko-KR" alt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176295" y="2320027"/>
        <a:ext cx="1790030" cy="1569066"/>
      </dsp:txXfrm>
    </dsp:sp>
    <dsp:sp modelId="{DB55D43B-3A4F-4E55-9341-9FE7ACAE48AF}">
      <dsp:nvSpPr>
        <dsp:cNvPr id="0" name=""/>
        <dsp:cNvSpPr/>
      </dsp:nvSpPr>
      <dsp:spPr>
        <a:xfrm>
          <a:off x="1653071" y="1593003"/>
          <a:ext cx="337741" cy="33774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-744128"/>
                <a:satOff val="4483"/>
                <a:lumOff val="359"/>
                <a:alphaOff val="0"/>
                <a:shade val="51000"/>
                <a:satMod val="130000"/>
              </a:schemeClr>
            </a:gs>
            <a:gs pos="80000">
              <a:schemeClr val="accent4">
                <a:hueOff val="-744128"/>
                <a:satOff val="4483"/>
                <a:lumOff val="359"/>
                <a:alphaOff val="0"/>
                <a:shade val="93000"/>
                <a:satMod val="130000"/>
              </a:schemeClr>
            </a:gs>
            <a:gs pos="100000">
              <a:schemeClr val="accent4">
                <a:hueOff val="-744128"/>
                <a:satOff val="4483"/>
                <a:lumOff val="35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744128"/>
              <a:satOff val="4483"/>
              <a:lumOff val="3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08E7D6-7E6A-464E-90F6-C235D12081A0}">
      <dsp:nvSpPr>
        <dsp:cNvPr id="0" name=""/>
        <dsp:cNvSpPr/>
      </dsp:nvSpPr>
      <dsp:spPr>
        <a:xfrm rot="5400000">
          <a:off x="2591032" y="1196724"/>
          <a:ext cx="1191567" cy="19827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432D7C-650C-431D-8F72-425BB26D0329}">
      <dsp:nvSpPr>
        <dsp:cNvPr id="0" name=""/>
        <dsp:cNvSpPr/>
      </dsp:nvSpPr>
      <dsp:spPr>
        <a:xfrm>
          <a:off x="2343154" y="1838091"/>
          <a:ext cx="1790030" cy="1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맞춤형         청렴컨설팅</a:t>
          </a:r>
          <a:endParaRPr lang="ko-KR" alt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2343154" y="1838091"/>
        <a:ext cx="1790030" cy="1569066"/>
      </dsp:txXfrm>
    </dsp:sp>
    <dsp:sp modelId="{DB080EA7-984E-4186-9671-2CACE5D61F07}">
      <dsp:nvSpPr>
        <dsp:cNvPr id="0" name=""/>
        <dsp:cNvSpPr/>
      </dsp:nvSpPr>
      <dsp:spPr>
        <a:xfrm>
          <a:off x="3844418" y="1050752"/>
          <a:ext cx="337741" cy="33774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BA4B7A-051D-4145-9A96-2F3D2C783F7A}">
      <dsp:nvSpPr>
        <dsp:cNvPr id="0" name=""/>
        <dsp:cNvSpPr/>
      </dsp:nvSpPr>
      <dsp:spPr>
        <a:xfrm rot="5400000">
          <a:off x="4782378" y="654473"/>
          <a:ext cx="1191567" cy="19827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826857-8066-48C4-9EDB-F8C5002FE0FA}">
      <dsp:nvSpPr>
        <dsp:cNvPr id="0" name=""/>
        <dsp:cNvSpPr/>
      </dsp:nvSpPr>
      <dsp:spPr>
        <a:xfrm>
          <a:off x="4536506" y="1287681"/>
          <a:ext cx="1790030" cy="1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err="1" smtClean="0">
              <a:latin typeface="맑은 고딕" pitchFamily="50" charset="-127"/>
              <a:ea typeface="맑은 고딕" pitchFamily="50" charset="-127"/>
            </a:rPr>
            <a:t>테마형</a:t>
          </a: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         청렴컨설팅</a:t>
          </a:r>
          <a:endParaRPr lang="ko-KR" alt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4536506" y="1287681"/>
        <a:ext cx="1790030" cy="1569066"/>
      </dsp:txXfrm>
    </dsp:sp>
    <dsp:sp modelId="{613259B2-16EB-4449-A680-E42928559A1C}">
      <dsp:nvSpPr>
        <dsp:cNvPr id="0" name=""/>
        <dsp:cNvSpPr/>
      </dsp:nvSpPr>
      <dsp:spPr>
        <a:xfrm>
          <a:off x="6035765" y="508501"/>
          <a:ext cx="337741" cy="33774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-3720641"/>
                <a:satOff val="22416"/>
                <a:lumOff val="1797"/>
                <a:alphaOff val="0"/>
                <a:shade val="51000"/>
                <a:satMod val="130000"/>
              </a:schemeClr>
            </a:gs>
            <a:gs pos="80000">
              <a:schemeClr val="accent4">
                <a:hueOff val="-3720641"/>
                <a:satOff val="22416"/>
                <a:lumOff val="1797"/>
                <a:alphaOff val="0"/>
                <a:shade val="93000"/>
                <a:satMod val="130000"/>
              </a:schemeClr>
            </a:gs>
            <a:gs pos="100000">
              <a:schemeClr val="accent4">
                <a:hueOff val="-3720641"/>
                <a:satOff val="22416"/>
                <a:lumOff val="179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3720641"/>
              <a:satOff val="22416"/>
              <a:lumOff val="179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4D17A7-53AE-4A95-AE84-87B18C6B7310}">
      <dsp:nvSpPr>
        <dsp:cNvPr id="0" name=""/>
        <dsp:cNvSpPr/>
      </dsp:nvSpPr>
      <dsp:spPr>
        <a:xfrm rot="5400000">
          <a:off x="6973725" y="112222"/>
          <a:ext cx="1191567" cy="198274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112CD2-ACC0-437B-BD41-6D065D044051}">
      <dsp:nvSpPr>
        <dsp:cNvPr id="0" name=""/>
        <dsp:cNvSpPr/>
      </dsp:nvSpPr>
      <dsp:spPr>
        <a:xfrm>
          <a:off x="6696742" y="745430"/>
          <a:ext cx="1790030" cy="1569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err="1" smtClean="0">
              <a:latin typeface="맑은 고딕" pitchFamily="50" charset="-127"/>
              <a:ea typeface="맑은 고딕" pitchFamily="50" charset="-127"/>
            </a:rPr>
            <a:t>투트랙</a:t>
          </a: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        청렴컨설팅</a:t>
          </a:r>
          <a:endParaRPr lang="ko-KR" alt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6696742" y="745430"/>
        <a:ext cx="1790030" cy="1569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10328-759F-4169-BCE0-D3A0E488AEA3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43638-28F5-4421-8CF5-2E26990090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58006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현재 시점으로 수정 바랍니다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43638-28F5-4421-8CF5-2E26990090A4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474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43638-28F5-4421-8CF5-2E26990090A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87138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43638-28F5-4421-8CF5-2E26990090A4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334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43638-28F5-4421-8CF5-2E26990090A4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33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678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6497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6577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2696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5850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9884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0167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1525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4288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9177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26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37589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65746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49873-197E-4A69-ADE1-A444568C4B79}" type="datetimeFigureOut">
              <a:rPr lang="ko-KR" altLang="en-US" smtClean="0"/>
              <a:pPr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DC3D2-C601-4693-BCB6-24C4E8E1A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351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009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69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26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85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143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4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32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89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4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0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63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821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69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26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85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143" indent="-228479" algn="l" defTabSz="91391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4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32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89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48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06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63" algn="l" defTabSz="9139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microsoft.com/office/2007/relationships/hdphoto" Target="../media/hdphoto1.wdp"/><Relationship Id="rId15" Type="http://schemas.openxmlformats.org/officeDocument/2006/relationships/image" Target="../media/image19.pn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/>
          <p:cNvSpPr txBox="1">
            <a:spLocks/>
          </p:cNvSpPr>
          <p:nvPr/>
        </p:nvSpPr>
        <p:spPr bwMode="white">
          <a:xfrm>
            <a:off x="395536" y="1484784"/>
            <a:ext cx="4104456" cy="30243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0190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spc="-7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1900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Georgia"/>
                <a:ea typeface="맑은 고딕"/>
              </a:rPr>
              <a:t>청렴</a:t>
            </a:r>
            <a:r>
              <a:rPr lang="en-US" altLang="ko-KR" dirty="0" smtClean="0">
                <a:solidFill>
                  <a:schemeClr val="tx1"/>
                </a:solidFill>
                <a:latin typeface="Georgia"/>
                <a:ea typeface="맑은 고딕"/>
              </a:rPr>
              <a:t>!</a:t>
            </a:r>
          </a:p>
          <a:p>
            <a:pPr marL="0" marR="0" lvl="0" indent="0" algn="l" defTabSz="101900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" dirty="0" smtClean="0">
              <a:solidFill>
                <a:schemeClr val="tx1"/>
              </a:solidFill>
              <a:latin typeface="Georgia"/>
              <a:ea typeface="맑은 고딕"/>
            </a:endParaRPr>
          </a:p>
          <a:p>
            <a:pPr marL="0" marR="0" lvl="0" indent="0" algn="l" defTabSz="101900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  <a:t>“</a:t>
            </a:r>
            <a:r>
              <a:rPr kumimoji="0" lang="ko-KR" altLang="en-US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  <a:t>소통을 넘어 신뢰로</a:t>
            </a:r>
            <a:r>
              <a:rPr kumimoji="0" lang="en-US" altLang="ko-KR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  <a:t>”</a:t>
            </a:r>
          </a:p>
          <a:p>
            <a:pPr marL="0" marR="0" lvl="0" indent="0" algn="l" defTabSz="101900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" b="1" i="0" u="none" strike="noStrike" kern="1200" cap="none" spc="-7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/>
              <a:ea typeface="맑은 고딕"/>
              <a:cs typeface="+mj-cs"/>
            </a:endParaRPr>
          </a:p>
          <a:p>
            <a:pPr marL="0" marR="0" lvl="0" indent="0" algn="l" defTabSz="101900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  <a:t>조직문화가 바뀌다</a:t>
            </a:r>
            <a:r>
              <a:rPr kumimoji="0" lang="en-US" altLang="ko-KR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  <a:t>!!</a:t>
            </a:r>
            <a:br>
              <a:rPr kumimoji="0" lang="en-US" altLang="ko-KR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</a:br>
            <a:r>
              <a:rPr kumimoji="0" lang="en-US" altLang="ko-KR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  <a:t/>
            </a:r>
            <a:br>
              <a:rPr kumimoji="0" lang="en-US" altLang="ko-KR" sz="3200" b="1" i="0" u="none" strike="noStrike" kern="1200" cap="none" spc="-7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/>
                <a:ea typeface="맑은 고딕"/>
                <a:cs typeface="+mj-cs"/>
              </a:rPr>
            </a:br>
            <a:endParaRPr kumimoji="0" lang="ko-KR" altLang="en-US" sz="3200" b="1" i="0" u="none" strike="noStrike" kern="1200" cap="none" spc="-7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/>
              <a:ea typeface="맑은 고딕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7304" y="620688"/>
            <a:ext cx="417646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9149" y="5589240"/>
            <a:ext cx="402907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709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1"/>
          <p:cNvSpPr/>
          <p:nvPr/>
        </p:nvSpPr>
        <p:spPr>
          <a:xfrm>
            <a:off x="550139" y="1593215"/>
            <a:ext cx="7981950" cy="4752975"/>
          </a:xfrm>
          <a:prstGeom prst="round2SameRect">
            <a:avLst>
              <a:gd name="adj1" fmla="val 8670"/>
              <a:gd name="adj2" fmla="val 0"/>
            </a:avLst>
          </a:prstGeom>
          <a:solidFill>
            <a:schemeClr val="bg1"/>
          </a:solidFill>
          <a:ln>
            <a:solidFill>
              <a:srgbClr val="1FC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grpSp>
        <p:nvGrpSpPr>
          <p:cNvPr id="5123" name="그룹 8"/>
          <p:cNvGrpSpPr>
            <a:grpSpLocks/>
          </p:cNvGrpSpPr>
          <p:nvPr/>
        </p:nvGrpSpPr>
        <p:grpSpPr bwMode="auto">
          <a:xfrm>
            <a:off x="156802" y="88900"/>
            <a:ext cx="3725008" cy="485775"/>
            <a:chOff x="4985380" y="992387"/>
            <a:chExt cx="4035143" cy="486008"/>
          </a:xfrm>
        </p:grpSpPr>
        <p:sp>
          <p:nvSpPr>
            <p:cNvPr id="4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2187422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건강보험공단 </a:t>
              </a:r>
              <a:r>
                <a:rPr lang="ko-KR" altLang="en-US" sz="1400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조직</a:t>
              </a:r>
            </a:p>
          </p:txBody>
        </p:sp>
        <p:sp>
          <p:nvSpPr>
            <p:cNvPr id="5146" name="TextBox 34"/>
            <p:cNvSpPr txBox="1">
              <a:spLocks noChangeArrowheads="1"/>
            </p:cNvSpPr>
            <p:nvPr/>
          </p:nvSpPr>
          <p:spPr bwMode="auto">
            <a:xfrm>
              <a:off x="7075836" y="1264082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4999666" y="1414865"/>
              <a:ext cx="217313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4" name="그룹 22"/>
          <p:cNvGrpSpPr>
            <a:grpSpLocks/>
          </p:cNvGrpSpPr>
          <p:nvPr/>
        </p:nvGrpSpPr>
        <p:grpSpPr bwMode="auto">
          <a:xfrm>
            <a:off x="3810000" y="660404"/>
            <a:ext cx="1500554" cy="481013"/>
            <a:chOff x="5283200" y="2934244"/>
            <a:chExt cx="1625600" cy="481589"/>
          </a:xfrm>
        </p:grpSpPr>
        <p:sp>
          <p:nvSpPr>
            <p:cNvPr id="31" name="직사각형 30"/>
            <p:cNvSpPr/>
            <p:nvPr/>
          </p:nvSpPr>
          <p:spPr>
            <a:xfrm>
              <a:off x="5501424" y="2934244"/>
              <a:ext cx="1290631" cy="4005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2000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2E6CA4"/>
                  </a:solidFill>
                  <a:latin typeface="MD아트체" pitchFamily="18" charset="-127"/>
                  <a:ea typeface="MD아트체" pitchFamily="18" charset="-127"/>
                  <a:cs typeface="Arial" panose="020B0604020202020204" pitchFamily="34" charset="0"/>
                </a:rPr>
                <a:t>조직현황</a:t>
              </a:r>
            </a:p>
          </p:txBody>
        </p:sp>
        <p:grpSp>
          <p:nvGrpSpPr>
            <p:cNvPr id="8" name="그룹 32"/>
            <p:cNvGrpSpPr/>
            <p:nvPr/>
          </p:nvGrpSpPr>
          <p:grpSpPr>
            <a:xfrm>
              <a:off x="5283200" y="3349158"/>
              <a:ext cx="1625600" cy="66675"/>
              <a:chOff x="5283200" y="1441450"/>
              <a:chExt cx="1625600" cy="66675"/>
            </a:xfrm>
            <a:solidFill>
              <a:srgbClr val="2E6CA4"/>
            </a:solidFill>
          </p:grpSpPr>
          <p:cxnSp>
            <p:nvCxnSpPr>
              <p:cNvPr id="34" name="직선 연결선 33"/>
              <p:cNvCxnSpPr/>
              <p:nvPr/>
            </p:nvCxnSpPr>
            <p:spPr>
              <a:xfrm>
                <a:off x="5283200" y="1480457"/>
                <a:ext cx="1625600" cy="0"/>
              </a:xfrm>
              <a:prstGeom prst="line">
                <a:avLst/>
              </a:prstGeom>
              <a:grpFill/>
              <a:ln w="12700">
                <a:solidFill>
                  <a:srgbClr val="2E6C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타원 34"/>
              <p:cNvSpPr/>
              <p:nvPr/>
            </p:nvSpPr>
            <p:spPr>
              <a:xfrm>
                <a:off x="6062663" y="1441450"/>
                <a:ext cx="66675" cy="66675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7" name="직사각형 36"/>
          <p:cNvSpPr/>
          <p:nvPr/>
        </p:nvSpPr>
        <p:spPr bwMode="auto">
          <a:xfrm>
            <a:off x="2284052" y="1181100"/>
            <a:ext cx="454629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defRPr/>
            </a:pPr>
            <a:r>
              <a:rPr kumimoji="1"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비전</a:t>
            </a:r>
            <a:r>
              <a:rPr kumimoji="1"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1"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평생건강</a:t>
            </a:r>
            <a:r>
              <a:rPr kumimoji="1"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1"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국민행복</a:t>
            </a:r>
            <a:r>
              <a:rPr kumimoji="1"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1"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글로벌 건강보장리더</a:t>
            </a:r>
            <a:endParaRPr kumimoji="1" lang="ko-KR" altLang="en-US" sz="16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  <a:cs typeface="Arial" panose="020B0604020202020204" pitchFamily="34" charset="0"/>
            </a:endParaRPr>
          </a:p>
        </p:txBody>
      </p:sp>
      <p:sp>
        <p:nvSpPr>
          <p:cNvPr id="26" name="이등변 삼각형 25"/>
          <p:cNvSpPr/>
          <p:nvPr/>
        </p:nvSpPr>
        <p:spPr>
          <a:xfrm>
            <a:off x="8113838" y="261941"/>
            <a:ext cx="313592" cy="20637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pic>
        <p:nvPicPr>
          <p:cNvPr id="5127" name="Picture 7" descr="E:\20120308_개인\감\ci(검정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566895" y="5698490"/>
            <a:ext cx="7948866" cy="647700"/>
          </a:xfrm>
          <a:prstGeom prst="rect">
            <a:avLst/>
          </a:prstGeom>
          <a:solidFill>
            <a:schemeClr val="bg1"/>
          </a:solidFill>
          <a:ln>
            <a:solidFill>
              <a:srgbClr val="1FC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4346" name="직사각형 12"/>
          <p:cNvSpPr>
            <a:spLocks noChangeArrowheads="1"/>
          </p:cNvSpPr>
          <p:nvPr/>
        </p:nvSpPr>
        <p:spPr bwMode="auto">
          <a:xfrm>
            <a:off x="783272" y="5841836"/>
            <a:ext cx="7577457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b="1" dirty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  정원 총 </a:t>
            </a:r>
            <a:r>
              <a:rPr kumimoji="1" lang="en-US" altLang="ko-KR" sz="2000" b="1" dirty="0" smtClean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14,322</a:t>
            </a:r>
            <a:r>
              <a:rPr kumimoji="1" lang="ko-KR" altLang="en-US" sz="2000" b="1" dirty="0" smtClean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명 </a:t>
            </a:r>
            <a:r>
              <a:rPr kumimoji="1" lang="en-US" altLang="ko-KR" dirty="0" smtClean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… </a:t>
            </a:r>
            <a:r>
              <a:rPr kumimoji="1" lang="en-US" altLang="ko-KR" sz="1600" dirty="0" smtClean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2019.1</a:t>
            </a:r>
            <a:r>
              <a:rPr kumimoji="1" lang="ko-KR" altLang="en-US" sz="1600" dirty="0" smtClean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월</a:t>
            </a:r>
            <a:r>
              <a:rPr kumimoji="1" lang="en-US" altLang="ko-KR" sz="1600" dirty="0" smtClean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600" dirty="0">
                <a:ln w="3810">
                  <a:solidFill>
                    <a:prstClr val="black">
                      <a:lumMod val="75000"/>
                      <a:lumOff val="25000"/>
                      <a:alpha val="70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굴림" pitchFamily="50" charset="-127"/>
                <a:ea typeface="굴림" pitchFamily="50" charset="-127"/>
              </a:rPr>
              <a:t>기준</a:t>
            </a:r>
            <a:endParaRPr kumimoji="1" lang="en-US" altLang="ko-KR" dirty="0">
              <a:ln w="3810">
                <a:solidFill>
                  <a:prstClr val="black">
                    <a:lumMod val="75000"/>
                    <a:lumOff val="25000"/>
                    <a:alpha val="70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75207" y="1967052"/>
            <a:ext cx="4070696" cy="3170099"/>
            <a:chOff x="683626" y="2138343"/>
            <a:chExt cx="4070696" cy="3170099"/>
          </a:xfrm>
        </p:grpSpPr>
        <p:sp>
          <p:nvSpPr>
            <p:cNvPr id="23" name="직사각형 41"/>
            <p:cNvSpPr>
              <a:spLocks noChangeArrowheads="1"/>
            </p:cNvSpPr>
            <p:nvPr/>
          </p:nvSpPr>
          <p:spPr bwMode="auto">
            <a:xfrm>
              <a:off x="816220" y="2138343"/>
              <a:ext cx="3938102" cy="3170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 본부</a:t>
              </a:r>
              <a:r>
                <a:rPr kumimoji="1" lang="en-US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(21</a:t>
              </a:r>
              <a:r>
                <a:rPr kumimoji="1" lang="ko-KR" altLang="en-US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실</a:t>
              </a:r>
              <a:r>
                <a:rPr kumimoji="1" lang="en-US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1</a:t>
              </a:r>
              <a:r>
                <a:rPr kumimoji="1" lang="ko-KR" altLang="en-US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본부</a:t>
              </a:r>
              <a:r>
                <a:rPr kumimoji="1" lang="en-US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연구원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인재개발원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 지역본부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1"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전국 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kumimoji="1"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개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1"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서울</a:t>
              </a:r>
              <a:r>
                <a:rPr kumimoji="1"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부산</a:t>
              </a:r>
              <a:r>
                <a:rPr kumimoji="1"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대구</a:t>
              </a:r>
              <a:r>
                <a:rPr kumimoji="1"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광주</a:t>
              </a:r>
              <a:r>
                <a:rPr kumimoji="1"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대전</a:t>
              </a:r>
              <a:r>
                <a:rPr kumimoji="1"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1"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경인</a:t>
              </a:r>
              <a:endParaRPr kumimoji="1"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1" lang="ko-KR" altLang="en-US" b="1" dirty="0">
                  <a:solidFill>
                    <a:srgbClr val="000099"/>
                  </a:solidFill>
                  <a:latin typeface="HY울릉도M" pitchFamily="18" charset="-127"/>
                  <a:ea typeface="HY울릉도M" pitchFamily="18" charset="-127"/>
                </a:rPr>
                <a:t>지사</a:t>
              </a:r>
              <a:r>
                <a:rPr kumimoji="1" lang="en-US" altLang="ko-KR" sz="1600" b="1" dirty="0">
                  <a:solidFill>
                    <a:srgbClr val="000099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1" lang="ko-KR" altLang="en-US" sz="1600" b="1" dirty="0">
                  <a:solidFill>
                    <a:srgbClr val="000099"/>
                  </a:solidFill>
                  <a:latin typeface="HY울릉도M" pitchFamily="18" charset="-127"/>
                  <a:ea typeface="HY울릉도M" pitchFamily="18" charset="-127"/>
                </a:rPr>
                <a:t>전국 </a:t>
              </a:r>
              <a:r>
                <a:rPr kumimoji="1" lang="en-US" altLang="ko-KR" sz="1600" b="1" dirty="0">
                  <a:solidFill>
                    <a:srgbClr val="000099"/>
                  </a:solidFill>
                  <a:latin typeface="HY울릉도M" pitchFamily="18" charset="-127"/>
                  <a:ea typeface="HY울릉도M" pitchFamily="18" charset="-127"/>
                </a:rPr>
                <a:t>178</a:t>
              </a:r>
              <a:r>
                <a:rPr kumimoji="1" lang="ko-KR" altLang="en-US" sz="1600" b="1" dirty="0">
                  <a:solidFill>
                    <a:srgbClr val="000099"/>
                  </a:solidFill>
                  <a:latin typeface="HY울릉도M" pitchFamily="18" charset="-127"/>
                  <a:ea typeface="HY울릉도M" pitchFamily="18" charset="-127"/>
                </a:rPr>
                <a:t>개</a:t>
              </a:r>
              <a:r>
                <a:rPr kumimoji="1" lang="en-US" altLang="ko-KR" sz="1600" b="1" dirty="0">
                  <a:solidFill>
                    <a:srgbClr val="000099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kumimoji="1"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 장기요양운영센터 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227</a:t>
              </a:r>
              <a:r>
                <a:rPr kumimoji="1"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센터</a:t>
              </a:r>
              <a:endParaRPr kumimoji="1"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-"/>
                <a:defRPr/>
              </a:pP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1"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출장소 </a:t>
              </a:r>
              <a:r>
                <a:rPr kumimoji="1"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54</a:t>
              </a:r>
              <a:r>
                <a:rPr kumimoji="1" lang="ko-KR" altLang="en-US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개소</a:t>
              </a:r>
              <a:endParaRPr kumimoji="1"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5132" name="Picture 2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3626" y="2409470"/>
              <a:ext cx="199292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3" name="Picture 2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5306" y="3005138"/>
              <a:ext cx="199292" cy="217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4" name="Picture 2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6574" y="3945791"/>
              <a:ext cx="199292" cy="217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7" name="Rectangle 2"/>
          <p:cNvSpPr>
            <a:spLocks noChangeArrowheads="1"/>
          </p:cNvSpPr>
          <p:nvPr/>
        </p:nvSpPr>
        <p:spPr bwMode="auto">
          <a:xfrm>
            <a:off x="6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6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_x159397624" descr="EMB000003fc01e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161" y="1953404"/>
            <a:ext cx="3923928" cy="347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7020272" y="4617700"/>
            <a:ext cx="125036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989479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8"/>
          <p:cNvGrpSpPr>
            <a:grpSpLocks/>
          </p:cNvGrpSpPr>
          <p:nvPr/>
        </p:nvGrpSpPr>
        <p:grpSpPr bwMode="auto">
          <a:xfrm>
            <a:off x="156802" y="88900"/>
            <a:ext cx="5639334" cy="433629"/>
            <a:chOff x="4985380" y="992387"/>
            <a:chExt cx="4998508" cy="433837"/>
          </a:xfrm>
        </p:grpSpPr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3029679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공단의 청렴도 측정결과 </a:t>
              </a:r>
              <a:r>
                <a:rPr lang="ko-KR" altLang="en-US" sz="1400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변화</a:t>
              </a:r>
            </a:p>
          </p:txBody>
        </p:sp>
        <p:sp>
          <p:nvSpPr>
            <p:cNvPr id="20" name="TextBox 34"/>
            <p:cNvSpPr txBox="1">
              <a:spLocks noChangeArrowheads="1"/>
            </p:cNvSpPr>
            <p:nvPr/>
          </p:nvSpPr>
          <p:spPr bwMode="auto">
            <a:xfrm>
              <a:off x="8039201" y="1211911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>
              <a:off x="4999666" y="1414865"/>
              <a:ext cx="301539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7" descr="E:\20120308_개인\감\ci(검정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그룹 23"/>
          <p:cNvGrpSpPr/>
          <p:nvPr/>
        </p:nvGrpSpPr>
        <p:grpSpPr>
          <a:xfrm>
            <a:off x="251520" y="1508981"/>
            <a:ext cx="8616263" cy="3926178"/>
            <a:chOff x="420233" y="2284518"/>
            <a:chExt cx="8616263" cy="3926178"/>
          </a:xfrm>
        </p:grpSpPr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1647730" y="2322606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Line 14"/>
            <p:cNvSpPr>
              <a:spLocks noChangeShapeType="1"/>
            </p:cNvSpPr>
            <p:nvPr/>
          </p:nvSpPr>
          <p:spPr bwMode="auto">
            <a:xfrm>
              <a:off x="4139952" y="2322606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>
              <a:off x="5364088" y="2322606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>
              <a:off x="6589692" y="2322606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420233" y="2322606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0" name="Line 13"/>
            <p:cNvSpPr>
              <a:spLocks noChangeShapeType="1"/>
            </p:cNvSpPr>
            <p:nvPr/>
          </p:nvSpPr>
          <p:spPr bwMode="auto">
            <a:xfrm>
              <a:off x="2898020" y="2302262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1" name="Line 16"/>
            <p:cNvSpPr>
              <a:spLocks noChangeShapeType="1"/>
            </p:cNvSpPr>
            <p:nvPr/>
          </p:nvSpPr>
          <p:spPr bwMode="auto">
            <a:xfrm>
              <a:off x="7789336" y="2285036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9036496" y="2284518"/>
              <a:ext cx="0" cy="3888090"/>
            </a:xfrm>
            <a:prstGeom prst="line">
              <a:avLst/>
            </a:prstGeom>
            <a:noFill/>
            <a:ln w="9525">
              <a:solidFill>
                <a:srgbClr val="2B4F67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300342" y="764704"/>
            <a:ext cx="8590353" cy="4103966"/>
            <a:chOff x="485383" y="993253"/>
            <a:chExt cx="8590353" cy="4103966"/>
          </a:xfrm>
        </p:grpSpPr>
        <p:grpSp>
          <p:nvGrpSpPr>
            <p:cNvPr id="34" name="그룹 33"/>
            <p:cNvGrpSpPr/>
            <p:nvPr/>
          </p:nvGrpSpPr>
          <p:grpSpPr>
            <a:xfrm>
              <a:off x="533970" y="4181235"/>
              <a:ext cx="890236" cy="915984"/>
              <a:chOff x="836038" y="4426155"/>
              <a:chExt cx="890236" cy="915984"/>
            </a:xfrm>
          </p:grpSpPr>
          <p:pic>
            <p:nvPicPr>
              <p:cNvPr id="80" name="Picture 10" descr="0216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36038" y="4426155"/>
                <a:ext cx="890236" cy="915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" name="Rectangle 19"/>
              <p:cNvSpPr>
                <a:spLocks noChangeArrowheads="1"/>
              </p:cNvSpPr>
              <p:nvPr/>
            </p:nvSpPr>
            <p:spPr bwMode="auto">
              <a:xfrm>
                <a:off x="1075328" y="4670523"/>
                <a:ext cx="465002" cy="41011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7.75</a:t>
                </a:r>
                <a:r>
                  <a:rPr lang="ko-KR" altLang="en-US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점</a:t>
                </a:r>
                <a: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/>
                </a:r>
                <a:b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</a:br>
                <a: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5</a:t>
                </a:r>
                <a:r>
                  <a:rPr lang="ko-KR" altLang="en-US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등급</a:t>
                </a:r>
                <a:endParaRPr lang="ko-KR" altLang="en-US" sz="1400" dirty="0">
                  <a:solidFill>
                    <a:srgbClr val="19466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1838671" y="3811051"/>
              <a:ext cx="890236" cy="915984"/>
              <a:chOff x="2483627" y="4039643"/>
              <a:chExt cx="890236" cy="915984"/>
            </a:xfrm>
          </p:grpSpPr>
          <p:pic>
            <p:nvPicPr>
              <p:cNvPr id="78" name="Picture 11" descr="0216_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harpenSoften amount="-1000"/>
                        </a14:imgEffect>
                        <a14:imgEffect>
                          <a14:saturation sat="4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627" y="4039643"/>
                <a:ext cx="890236" cy="915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9" name="Rectangle 19"/>
              <p:cNvSpPr>
                <a:spLocks noChangeArrowheads="1"/>
              </p:cNvSpPr>
              <p:nvPr/>
            </p:nvSpPr>
            <p:spPr bwMode="auto">
              <a:xfrm>
                <a:off x="2712875" y="4267476"/>
                <a:ext cx="465002" cy="41011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8.05</a:t>
                </a:r>
                <a:r>
                  <a:rPr lang="ko-KR" altLang="en-US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점</a:t>
                </a:r>
                <a: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/>
                </a:r>
                <a:b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</a:br>
                <a:r>
                  <a:rPr lang="en-US" altLang="ko-KR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4</a:t>
                </a:r>
                <a:r>
                  <a:rPr lang="ko-KR" altLang="en-US" sz="1400" dirty="0" smtClean="0">
                    <a:solidFill>
                      <a:srgbClr val="194661"/>
                    </a:solidFill>
                    <a:latin typeface="HY헤드라인M" pitchFamily="18" charset="-127"/>
                    <a:ea typeface="HY헤드라인M" pitchFamily="18" charset="-127"/>
                  </a:rPr>
                  <a:t>등급</a:t>
                </a:r>
                <a:endParaRPr lang="ko-KR" altLang="en-US" sz="1400" dirty="0">
                  <a:solidFill>
                    <a:srgbClr val="19466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7812088" y="1026109"/>
              <a:ext cx="1263648" cy="636588"/>
              <a:chOff x="7399545" y="1261974"/>
              <a:chExt cx="1263648" cy="636588"/>
            </a:xfrm>
          </p:grpSpPr>
          <p:pic>
            <p:nvPicPr>
              <p:cNvPr id="76" name="Picture 27" descr="순서0211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399545" y="1261974"/>
                <a:ext cx="1263648" cy="636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</p:pic>
          <p:sp>
            <p:nvSpPr>
              <p:cNvPr id="77" name="Rectangle 34"/>
              <p:cNvSpPr>
                <a:spLocks noChangeArrowheads="1"/>
              </p:cNvSpPr>
              <p:nvPr/>
            </p:nvSpPr>
            <p:spPr bwMode="auto">
              <a:xfrm>
                <a:off x="7551129" y="1387274"/>
                <a:ext cx="876854" cy="3333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’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18</a:t>
                </a:r>
                <a:endParaRPr lang="en-US" altLang="ko-KR" sz="24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485383" y="993253"/>
              <a:ext cx="8382394" cy="3515867"/>
              <a:chOff x="485383" y="1270829"/>
              <a:chExt cx="8382394" cy="3515867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4329836" y="2530825"/>
                <a:ext cx="890236" cy="915984"/>
                <a:chOff x="5891455" y="2441021"/>
                <a:chExt cx="890236" cy="915984"/>
              </a:xfrm>
            </p:grpSpPr>
            <p:pic>
              <p:nvPicPr>
                <p:cNvPr id="74" name="Picture 9" descr="0216_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891455" y="2441021"/>
                  <a:ext cx="890236" cy="915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5" name="Rectangle 18"/>
                <p:cNvSpPr>
                  <a:spLocks noChangeArrowheads="1"/>
                </p:cNvSpPr>
                <p:nvPr/>
              </p:nvSpPr>
              <p:spPr bwMode="auto">
                <a:xfrm>
                  <a:off x="6070765" y="2677755"/>
                  <a:ext cx="571982" cy="42536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1400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  <a:t>8.80</a:t>
                  </a:r>
                  <a:r>
                    <a:rPr lang="ko-KR" altLang="en-US" sz="1400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  <a:t>점</a:t>
                  </a:r>
                  <a:r>
                    <a:rPr lang="en-US" altLang="ko-KR" sz="1400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br>
                    <a:rPr lang="en-US" altLang="ko-KR" sz="1400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</a:br>
                  <a:r>
                    <a:rPr lang="en-US" altLang="ko-KR" sz="1400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  <a:t>1</a:t>
                  </a:r>
                  <a:r>
                    <a:rPr lang="ko-KR" altLang="en-US" sz="1400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  <a:t>등급</a:t>
                  </a:r>
                  <a:r>
                    <a:rPr lang="ko-KR" altLang="en-US" dirty="0" smtClean="0">
                      <a:solidFill>
                        <a:srgbClr val="1C4117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endParaRPr lang="ko-KR" altLang="en-US" dirty="0">
                    <a:solidFill>
                      <a:srgbClr val="1C4117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39" name="그룹 38"/>
              <p:cNvGrpSpPr/>
              <p:nvPr/>
            </p:nvGrpSpPr>
            <p:grpSpPr>
              <a:xfrm>
                <a:off x="485383" y="1270829"/>
                <a:ext cx="1303514" cy="636588"/>
                <a:chOff x="403291" y="1270591"/>
                <a:chExt cx="1803000" cy="636588"/>
              </a:xfrm>
            </p:grpSpPr>
            <p:pic>
              <p:nvPicPr>
                <p:cNvPr id="72" name="Picture 30" descr="순서02111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03291" y="1270591"/>
                  <a:ext cx="1803000" cy="6365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101600" prst="riblet"/>
                </a:sp3d>
              </p:spPr>
            </p:pic>
            <p:sp>
              <p:nvSpPr>
                <p:cNvPr id="73" name="Rectangle 31"/>
                <p:cNvSpPr>
                  <a:spLocks noChangeArrowheads="1"/>
                </p:cNvSpPr>
                <p:nvPr/>
              </p:nvSpPr>
              <p:spPr bwMode="auto">
                <a:xfrm>
                  <a:off x="423357" y="1346197"/>
                  <a:ext cx="1366838" cy="41592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Arial" pitchFamily="34" charset="0"/>
                      <a:ea typeface="HY헤드라인M" pitchFamily="18" charset="-127"/>
                      <a:cs typeface="Arial" pitchFamily="34" charset="0"/>
                    </a:rPr>
                    <a:t>’</a:t>
                  </a: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HY헤드라인M" pitchFamily="18" charset="-127"/>
                      <a:ea typeface="HY헤드라인M" pitchFamily="18" charset="-127"/>
                      <a:cs typeface="Arial" pitchFamily="34" charset="0"/>
                    </a:rPr>
                    <a:t>12</a:t>
                  </a:r>
                  <a:endPara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  <a:cs typeface="Arial" pitchFamily="34" charset="0"/>
                  </a:endParaRPr>
                </a:p>
              </p:txBody>
            </p:sp>
          </p:grpSp>
          <p:grpSp>
            <p:nvGrpSpPr>
              <p:cNvPr id="40" name="그룹 39"/>
              <p:cNvGrpSpPr/>
              <p:nvPr/>
            </p:nvGrpSpPr>
            <p:grpSpPr>
              <a:xfrm>
                <a:off x="2970639" y="1293269"/>
                <a:ext cx="1297474" cy="636588"/>
                <a:chOff x="4089107" y="1293269"/>
                <a:chExt cx="1297474" cy="636588"/>
              </a:xfrm>
            </p:grpSpPr>
            <p:pic>
              <p:nvPicPr>
                <p:cNvPr id="70" name="Picture 29" descr="순서02112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BEBA8EAE-BF5A-486C-A8C5-ECC9F3942E4B}">
                      <a14:imgProps xmlns:a14="http://schemas.microsoft.com/office/drawing/2010/main" xmlns="">
                        <a14:imgLayer r:embed="rId10">
                          <a14:imgEffect>
                            <a14:sharpenSoften amount="2000"/>
                          </a14:imgEffect>
                          <a14:imgEffect>
                            <a14:brightnessContrast bright="-21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9107" y="1293269"/>
                  <a:ext cx="1297474" cy="6365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101600" prst="riblet"/>
                </a:sp3d>
              </p:spPr>
            </p:pic>
            <p:sp>
              <p:nvSpPr>
                <p:cNvPr id="71" name="Rectangle 32"/>
                <p:cNvSpPr>
                  <a:spLocks noChangeArrowheads="1"/>
                </p:cNvSpPr>
                <p:nvPr/>
              </p:nvSpPr>
              <p:spPr bwMode="auto">
                <a:xfrm>
                  <a:off x="4194845" y="1402320"/>
                  <a:ext cx="945716" cy="33337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Arial" pitchFamily="34" charset="0"/>
                      <a:ea typeface="HY헤드라인M" pitchFamily="18" charset="-127"/>
                      <a:cs typeface="Arial" pitchFamily="34" charset="0"/>
                    </a:rPr>
                    <a:t>’</a:t>
                  </a: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HY헤드라인M" pitchFamily="18" charset="-127"/>
                      <a:ea typeface="HY헤드라인M" pitchFamily="18" charset="-127"/>
                    </a:rPr>
                    <a:t>14</a:t>
                  </a:r>
                  <a:endPara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41" name="그룹 40"/>
              <p:cNvGrpSpPr/>
              <p:nvPr/>
            </p:nvGrpSpPr>
            <p:grpSpPr>
              <a:xfrm>
                <a:off x="4217306" y="1285331"/>
                <a:ext cx="1263648" cy="636588"/>
                <a:chOff x="5760302" y="1285331"/>
                <a:chExt cx="1263648" cy="636588"/>
              </a:xfrm>
            </p:grpSpPr>
            <p:pic>
              <p:nvPicPr>
                <p:cNvPr id="68" name="Picture 28" descr="순서02113"/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5760302" y="1285331"/>
                  <a:ext cx="1263648" cy="6365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101600" prst="riblet"/>
                </a:sp3d>
              </p:spPr>
            </p:pic>
            <p:sp>
              <p:nvSpPr>
                <p:cNvPr id="69" name="Rectangle 33"/>
                <p:cNvSpPr>
                  <a:spLocks noChangeArrowheads="1"/>
                </p:cNvSpPr>
                <p:nvPr/>
              </p:nvSpPr>
              <p:spPr bwMode="auto">
                <a:xfrm>
                  <a:off x="5880625" y="1391240"/>
                  <a:ext cx="945716" cy="33337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Arial" pitchFamily="34" charset="0"/>
                      <a:ea typeface="HY헤드라인M" pitchFamily="18" charset="-127"/>
                      <a:cs typeface="Arial" pitchFamily="34" charset="0"/>
                    </a:rPr>
                    <a:t>’</a:t>
                  </a: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HY헤드라인M" pitchFamily="18" charset="-127"/>
                      <a:ea typeface="HY헤드라인M" pitchFamily="18" charset="-127"/>
                    </a:rPr>
                    <a:t>15</a:t>
                  </a:r>
                  <a:endPara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42" name="Line 664"/>
              <p:cNvSpPr>
                <a:spLocks noChangeShapeType="1"/>
              </p:cNvSpPr>
              <p:nvPr/>
            </p:nvSpPr>
            <p:spPr bwMode="auto">
              <a:xfrm flipV="1">
                <a:off x="5190260" y="2728618"/>
                <a:ext cx="320616" cy="77881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43" name="그룹 42"/>
              <p:cNvGrpSpPr/>
              <p:nvPr/>
            </p:nvGrpSpPr>
            <p:grpSpPr>
              <a:xfrm>
                <a:off x="5399365" y="1286466"/>
                <a:ext cx="1263648" cy="636588"/>
                <a:chOff x="7399545" y="1286466"/>
                <a:chExt cx="1263648" cy="636588"/>
              </a:xfrm>
            </p:grpSpPr>
            <p:pic>
              <p:nvPicPr>
                <p:cNvPr id="66" name="Picture 27" descr="순서02114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399545" y="1286466"/>
                  <a:ext cx="1263648" cy="6365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101600" prst="riblet"/>
                </a:sp3d>
              </p:spPr>
            </p:pic>
            <p:sp>
              <p:nvSpPr>
                <p:cNvPr id="67" name="Rectangle 34"/>
                <p:cNvSpPr>
                  <a:spLocks noChangeArrowheads="1"/>
                </p:cNvSpPr>
                <p:nvPr/>
              </p:nvSpPr>
              <p:spPr bwMode="auto">
                <a:xfrm>
                  <a:off x="7551129" y="1402320"/>
                  <a:ext cx="876854" cy="33337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Arial" pitchFamily="34" charset="0"/>
                      <a:ea typeface="HY헤드라인M" pitchFamily="18" charset="-127"/>
                      <a:cs typeface="Arial" pitchFamily="34" charset="0"/>
                    </a:rPr>
                    <a:t>’</a:t>
                  </a: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HY헤드라인M" pitchFamily="18" charset="-127"/>
                      <a:ea typeface="HY헤드라인M" pitchFamily="18" charset="-127"/>
                    </a:rPr>
                    <a:t>16</a:t>
                  </a:r>
                  <a:endPara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44" name="Line 664"/>
              <p:cNvSpPr>
                <a:spLocks noChangeShapeType="1"/>
              </p:cNvSpPr>
              <p:nvPr/>
            </p:nvSpPr>
            <p:spPr bwMode="auto">
              <a:xfrm flipV="1">
                <a:off x="3932660" y="3155041"/>
                <a:ext cx="397176" cy="192992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45" name="그룹 44"/>
              <p:cNvGrpSpPr/>
              <p:nvPr/>
            </p:nvGrpSpPr>
            <p:grpSpPr>
              <a:xfrm>
                <a:off x="1695496" y="1276941"/>
                <a:ext cx="1334924" cy="636588"/>
                <a:chOff x="2356780" y="1276941"/>
                <a:chExt cx="1334924" cy="636588"/>
              </a:xfrm>
            </p:grpSpPr>
            <p:pic>
              <p:nvPicPr>
                <p:cNvPr id="64" name="Picture 29" descr="순서02112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2356780" y="1276941"/>
                  <a:ext cx="1334924" cy="6365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101600" prst="riblet"/>
                </a:sp3d>
              </p:spPr>
            </p:pic>
            <p:sp>
              <p:nvSpPr>
                <p:cNvPr id="65" name="Rectangle 31"/>
                <p:cNvSpPr>
                  <a:spLocks noChangeArrowheads="1"/>
                </p:cNvSpPr>
                <p:nvPr/>
              </p:nvSpPr>
              <p:spPr bwMode="auto">
                <a:xfrm>
                  <a:off x="2453437" y="1330312"/>
                  <a:ext cx="988182" cy="41592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Arial" pitchFamily="34" charset="0"/>
                      <a:ea typeface="HY헤드라인M" pitchFamily="18" charset="-127"/>
                      <a:cs typeface="Arial" pitchFamily="34" charset="0"/>
                    </a:rPr>
                    <a:t>’</a:t>
                  </a:r>
                  <a:r>
                    <a:rPr lang="en-US" altLang="ko-KR" sz="2400" dirty="0" smtClean="0">
                      <a:solidFill>
                        <a:schemeClr val="bg1"/>
                      </a:solidFill>
                      <a:latin typeface="HY헤드라인M" pitchFamily="18" charset="-127"/>
                      <a:ea typeface="HY헤드라인M" pitchFamily="18" charset="-127"/>
                      <a:cs typeface="Arial" pitchFamily="34" charset="0"/>
                    </a:rPr>
                    <a:t>13</a:t>
                  </a:r>
                  <a:endPara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  <a:cs typeface="Arial" pitchFamily="34" charset="0"/>
                  </a:endParaRPr>
                </a:p>
              </p:txBody>
            </p:sp>
          </p:grpSp>
          <p:grpSp>
            <p:nvGrpSpPr>
              <p:cNvPr id="46" name="그룹 45"/>
              <p:cNvGrpSpPr/>
              <p:nvPr/>
            </p:nvGrpSpPr>
            <p:grpSpPr>
              <a:xfrm>
                <a:off x="5508104" y="2202572"/>
                <a:ext cx="890236" cy="915984"/>
                <a:chOff x="7586686" y="2137260"/>
                <a:chExt cx="890236" cy="915984"/>
              </a:xfrm>
            </p:grpSpPr>
            <p:pic>
              <p:nvPicPr>
                <p:cNvPr id="62" name="Picture 8" descr="0216_6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7586686" y="2137260"/>
                  <a:ext cx="890236" cy="915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21"/>
                <p:cNvSpPr>
                  <a:spLocks noChangeArrowheads="1"/>
                </p:cNvSpPr>
                <p:nvPr/>
              </p:nvSpPr>
              <p:spPr bwMode="auto">
                <a:xfrm>
                  <a:off x="7776632" y="2388001"/>
                  <a:ext cx="559070" cy="40066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8.91</a:t>
                  </a:r>
                  <a:r>
                    <a:rPr lang="ko-KR" altLang="en-US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점</a:t>
                  </a: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b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</a:b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1</a:t>
                  </a:r>
                  <a:r>
                    <a:rPr lang="ko-KR" altLang="en-US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등급</a:t>
                  </a:r>
                  <a:endParaRPr lang="ko-KR" altLang="en-US" sz="1400" dirty="0">
                    <a:solidFill>
                      <a:srgbClr val="271C44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47" name="그룹 46"/>
              <p:cNvGrpSpPr/>
              <p:nvPr/>
            </p:nvGrpSpPr>
            <p:grpSpPr>
              <a:xfrm>
                <a:off x="3089372" y="3176082"/>
                <a:ext cx="890236" cy="915984"/>
                <a:chOff x="4208844" y="2939326"/>
                <a:chExt cx="890236" cy="915984"/>
              </a:xfrm>
            </p:grpSpPr>
            <p:pic>
              <p:nvPicPr>
                <p:cNvPr id="60" name="Picture 11" descr="0216_7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BEBA8EAE-BF5A-486C-A8C5-ECC9F3942E4B}">
                      <a14:imgProps xmlns:a14="http://schemas.microsoft.com/office/drawing/2010/main" xmlns="">
                        <a14:imgLayer r:embed="rId5">
                          <a14:imgEffect>
                            <a14:sharpenSoften amount="-1000"/>
                          </a14:imgEffect>
                          <a14:imgEffect>
                            <a14:saturation sat="45000"/>
                          </a14:imgEffect>
                          <a14:imgEffect>
                            <a14:brightnessContrast bright="-23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08844" y="2939326"/>
                  <a:ext cx="890236" cy="915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" name="Rectangle 20"/>
                <p:cNvSpPr>
                  <a:spLocks noChangeArrowheads="1"/>
                </p:cNvSpPr>
                <p:nvPr/>
              </p:nvSpPr>
              <p:spPr bwMode="auto">
                <a:xfrm>
                  <a:off x="4403158" y="3171587"/>
                  <a:ext cx="559560" cy="40066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1400" dirty="0" smtClean="0">
                      <a:solidFill>
                        <a:srgbClr val="263686"/>
                      </a:solidFill>
                      <a:latin typeface="HY헤드라인M" pitchFamily="18" charset="-127"/>
                      <a:ea typeface="HY헤드라인M" pitchFamily="18" charset="-127"/>
                    </a:rPr>
                    <a:t>8.47</a:t>
                  </a:r>
                  <a:r>
                    <a:rPr lang="ko-KR" altLang="en-US" sz="1400" dirty="0" smtClean="0">
                      <a:solidFill>
                        <a:srgbClr val="263686"/>
                      </a:solidFill>
                      <a:latin typeface="HY헤드라인M" pitchFamily="18" charset="-127"/>
                      <a:ea typeface="HY헤드라인M" pitchFamily="18" charset="-127"/>
                    </a:rPr>
                    <a:t>점</a:t>
                  </a:r>
                  <a:r>
                    <a:rPr lang="en-US" altLang="ko-KR" sz="1400" dirty="0" smtClean="0">
                      <a:solidFill>
                        <a:srgbClr val="263686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br>
                    <a:rPr lang="en-US" altLang="ko-KR" sz="1400" dirty="0" smtClean="0">
                      <a:solidFill>
                        <a:srgbClr val="263686"/>
                      </a:solidFill>
                      <a:latin typeface="HY헤드라인M" pitchFamily="18" charset="-127"/>
                      <a:ea typeface="HY헤드라인M" pitchFamily="18" charset="-127"/>
                    </a:rPr>
                  </a:br>
                  <a:r>
                    <a:rPr lang="en-US" altLang="ko-KR" sz="1400" dirty="0" smtClean="0">
                      <a:solidFill>
                        <a:srgbClr val="263686"/>
                      </a:solidFill>
                      <a:latin typeface="HY헤드라인M" pitchFamily="18" charset="-127"/>
                      <a:ea typeface="HY헤드라인M" pitchFamily="18" charset="-127"/>
                    </a:rPr>
                    <a:t>2</a:t>
                  </a:r>
                  <a:r>
                    <a:rPr lang="ko-KR" altLang="en-US" sz="1400" dirty="0" smtClean="0">
                      <a:solidFill>
                        <a:srgbClr val="263686"/>
                      </a:solidFill>
                      <a:latin typeface="HY헤드라인M" pitchFamily="18" charset="-127"/>
                      <a:ea typeface="HY헤드라인M" pitchFamily="18" charset="-127"/>
                    </a:rPr>
                    <a:t>등급</a:t>
                  </a:r>
                  <a:endParaRPr lang="ko-KR" altLang="en-US" sz="1400" dirty="0">
                    <a:solidFill>
                      <a:srgbClr val="263686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48" name="Line 664"/>
              <p:cNvSpPr>
                <a:spLocks noChangeShapeType="1"/>
              </p:cNvSpPr>
              <p:nvPr/>
            </p:nvSpPr>
            <p:spPr bwMode="auto">
              <a:xfrm flipV="1">
                <a:off x="2655611" y="3857987"/>
                <a:ext cx="494028" cy="435542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" name="Line 664"/>
              <p:cNvSpPr>
                <a:spLocks noChangeShapeType="1"/>
              </p:cNvSpPr>
              <p:nvPr/>
            </p:nvSpPr>
            <p:spPr bwMode="auto">
              <a:xfrm flipV="1">
                <a:off x="1422750" y="4599820"/>
                <a:ext cx="499860" cy="186876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50" name="Picture 27" descr="순서0211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588607" y="1306139"/>
                <a:ext cx="1263648" cy="636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</p:pic>
          <p:sp>
            <p:nvSpPr>
              <p:cNvPr id="51" name="Rectangle 34"/>
              <p:cNvSpPr>
                <a:spLocks noChangeArrowheads="1"/>
              </p:cNvSpPr>
              <p:nvPr/>
            </p:nvSpPr>
            <p:spPr bwMode="auto">
              <a:xfrm>
                <a:off x="6733500" y="1402320"/>
                <a:ext cx="876854" cy="3333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Arial" pitchFamily="34" charset="0"/>
                    <a:ea typeface="HY헤드라인M" pitchFamily="18" charset="-127"/>
                    <a:cs typeface="Arial" pitchFamily="34" charset="0"/>
                  </a:rPr>
                  <a:t>’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17</a:t>
                </a:r>
                <a:endParaRPr lang="en-US" altLang="ko-KR" sz="24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2" name="Line 664"/>
              <p:cNvSpPr>
                <a:spLocks noChangeShapeType="1"/>
              </p:cNvSpPr>
              <p:nvPr/>
            </p:nvSpPr>
            <p:spPr bwMode="auto">
              <a:xfrm>
                <a:off x="6398340" y="2679246"/>
                <a:ext cx="341851" cy="215122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53" name="그룹 52"/>
              <p:cNvGrpSpPr/>
              <p:nvPr/>
            </p:nvGrpSpPr>
            <p:grpSpPr>
              <a:xfrm>
                <a:off x="7977541" y="1945728"/>
                <a:ext cx="890236" cy="915984"/>
                <a:chOff x="7586686" y="2239632"/>
                <a:chExt cx="890236" cy="915984"/>
              </a:xfrm>
            </p:grpSpPr>
            <p:pic>
              <p:nvPicPr>
                <p:cNvPr id="58" name="Picture 8" descr="0216_6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7586686" y="2239632"/>
                  <a:ext cx="890236" cy="915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9" name="Rectangle 21"/>
                <p:cNvSpPr>
                  <a:spLocks noChangeArrowheads="1"/>
                </p:cNvSpPr>
                <p:nvPr/>
              </p:nvSpPr>
              <p:spPr bwMode="auto">
                <a:xfrm>
                  <a:off x="7756201" y="2488312"/>
                  <a:ext cx="559070" cy="40066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9.13</a:t>
                  </a:r>
                  <a:r>
                    <a:rPr lang="ko-KR" altLang="en-US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점</a:t>
                  </a: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b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</a:b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1</a:t>
                  </a:r>
                  <a:r>
                    <a:rPr lang="ko-KR" altLang="en-US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등급</a:t>
                  </a:r>
                  <a:endParaRPr lang="ko-KR" altLang="en-US" sz="1400" dirty="0">
                    <a:solidFill>
                      <a:srgbClr val="271C44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54" name="그룹 53"/>
              <p:cNvGrpSpPr/>
              <p:nvPr/>
            </p:nvGrpSpPr>
            <p:grpSpPr>
              <a:xfrm>
                <a:off x="6726809" y="2626456"/>
                <a:ext cx="890236" cy="915984"/>
                <a:chOff x="7586686" y="2083789"/>
                <a:chExt cx="890236" cy="915984"/>
              </a:xfrm>
            </p:grpSpPr>
            <p:pic>
              <p:nvPicPr>
                <p:cNvPr id="56" name="Picture 8" descr="0216_6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7586686" y="2083789"/>
                  <a:ext cx="890236" cy="915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7" name="Rectangle 21"/>
                <p:cNvSpPr>
                  <a:spLocks noChangeArrowheads="1"/>
                </p:cNvSpPr>
                <p:nvPr/>
              </p:nvSpPr>
              <p:spPr bwMode="auto">
                <a:xfrm>
                  <a:off x="7784796" y="2342694"/>
                  <a:ext cx="559070" cy="40066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8.73</a:t>
                  </a:r>
                  <a:r>
                    <a:rPr lang="ko-KR" altLang="en-US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점</a:t>
                  </a: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 </a:t>
                  </a:r>
                  <a:b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</a:br>
                  <a:r>
                    <a:rPr lang="en-US" altLang="ko-KR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2</a:t>
                  </a:r>
                  <a:r>
                    <a:rPr lang="ko-KR" altLang="en-US" sz="1400" dirty="0" smtClean="0">
                      <a:solidFill>
                        <a:srgbClr val="271C44"/>
                      </a:solidFill>
                      <a:latin typeface="HY헤드라인M" pitchFamily="18" charset="-127"/>
                      <a:ea typeface="HY헤드라인M" pitchFamily="18" charset="-127"/>
                    </a:rPr>
                    <a:t>등급</a:t>
                  </a:r>
                  <a:endParaRPr lang="ko-KR" altLang="en-US" sz="1400" dirty="0">
                    <a:solidFill>
                      <a:srgbClr val="271C44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55" name="Line 664"/>
              <p:cNvSpPr>
                <a:spLocks noChangeShapeType="1"/>
              </p:cNvSpPr>
              <p:nvPr/>
            </p:nvSpPr>
            <p:spPr bwMode="auto">
              <a:xfrm flipV="1">
                <a:off x="7563161" y="2552398"/>
                <a:ext cx="482740" cy="352440"/>
              </a:xfrm>
              <a:prstGeom prst="line">
                <a:avLst/>
              </a:prstGeom>
              <a:noFill/>
              <a:ln w="63500">
                <a:solidFill>
                  <a:srgbClr val="00008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82" name="그룹 81"/>
          <p:cNvGrpSpPr/>
          <p:nvPr/>
        </p:nvGrpSpPr>
        <p:grpSpPr>
          <a:xfrm>
            <a:off x="562031" y="4674013"/>
            <a:ext cx="8052168" cy="1790102"/>
            <a:chOff x="853204" y="4203185"/>
            <a:chExt cx="8052168" cy="2326199"/>
          </a:xfrm>
        </p:grpSpPr>
        <p:sp>
          <p:nvSpPr>
            <p:cNvPr id="83" name="직사각형 82"/>
            <p:cNvSpPr/>
            <p:nvPr/>
          </p:nvSpPr>
          <p:spPr>
            <a:xfrm>
              <a:off x="853204" y="4489558"/>
              <a:ext cx="8052168" cy="203982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/>
            </a:p>
          </p:txBody>
        </p:sp>
        <p:sp>
          <p:nvSpPr>
            <p:cNvPr id="84" name="모서리가 둥근 직사각형 83"/>
            <p:cNvSpPr/>
            <p:nvPr/>
          </p:nvSpPr>
          <p:spPr>
            <a:xfrm>
              <a:off x="2792813" y="4203185"/>
              <a:ext cx="4085504" cy="56939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2018</a:t>
              </a:r>
              <a:r>
                <a:rPr lang="ko-KR" altLang="en-US" sz="2000" dirty="0" smtClean="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년도 정부 청렴도 주요성과 </a:t>
              </a:r>
              <a:endParaRPr lang="ko-KR" altLang="en-US" sz="20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85" name="그룹 5"/>
            <p:cNvGrpSpPr/>
            <p:nvPr/>
          </p:nvGrpSpPr>
          <p:grpSpPr>
            <a:xfrm>
              <a:off x="941565" y="4919221"/>
              <a:ext cx="7827912" cy="479938"/>
              <a:chOff x="632520" y="1476024"/>
              <a:chExt cx="9145015" cy="479938"/>
            </a:xfrm>
          </p:grpSpPr>
          <p:pic>
            <p:nvPicPr>
              <p:cNvPr id="88" name="Picture 33" descr="023"/>
              <p:cNvPicPr>
                <a:picLocks noChangeAspect="1" noChangeArrowheads="1"/>
              </p:cNvPicPr>
              <p:nvPr/>
            </p:nvPicPr>
            <p:blipFill>
              <a:blip r:embed="rId15" cstate="print">
                <a:lum bright="-12000" contrast="12000"/>
              </a:blip>
              <a:srcRect/>
              <a:stretch>
                <a:fillRect/>
              </a:stretch>
            </p:blipFill>
            <p:spPr bwMode="auto">
              <a:xfrm>
                <a:off x="632520" y="1604041"/>
                <a:ext cx="156017" cy="144016"/>
              </a:xfrm>
              <a:prstGeom prst="rect">
                <a:avLst/>
              </a:prstGeom>
              <a:noFill/>
            </p:spPr>
          </p:pic>
          <p:sp>
            <p:nvSpPr>
              <p:cNvPr id="89" name="TextBox 88"/>
              <p:cNvSpPr txBox="1"/>
              <p:nvPr/>
            </p:nvSpPr>
            <p:spPr>
              <a:xfrm>
                <a:off x="813866" y="1476024"/>
                <a:ext cx="8963669" cy="479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altLang="ko-KR" b="1" dirty="0" smtClean="0">
                    <a:latin typeface="맑은 고딕" pitchFamily="50" charset="-127"/>
                    <a:ea typeface="맑은 고딕" pitchFamily="50" charset="-127"/>
                  </a:rPr>
                  <a:t>(</a:t>
                </a:r>
                <a:r>
                  <a:rPr lang="ko-KR" altLang="en-US" b="1" dirty="0" smtClean="0">
                    <a:latin typeface="맑은 고딕" pitchFamily="50" charset="-127"/>
                    <a:ea typeface="맑은 고딕" pitchFamily="50" charset="-127"/>
                  </a:rPr>
                  <a:t>종합청렴도</a:t>
                </a:r>
                <a:r>
                  <a:rPr lang="en-US" altLang="ko-KR" b="1" dirty="0" smtClean="0">
                    <a:latin typeface="맑은 고딕" pitchFamily="50" charset="-127"/>
                    <a:ea typeface="맑은 고딕" pitchFamily="50" charset="-127"/>
                  </a:rPr>
                  <a:t>) </a:t>
                </a:r>
                <a:r>
                  <a:rPr lang="ko-KR" altLang="en-US" b="1" dirty="0" smtClean="0">
                    <a:latin typeface="맑은 고딕" pitchFamily="50" charset="-127"/>
                    <a:ea typeface="맑은 고딕" pitchFamily="50" charset="-127"/>
                  </a:rPr>
                  <a:t>공공기관 청렴도 </a:t>
                </a:r>
                <a:r>
                  <a:rPr lang="en-US" altLang="ko-KR" b="1" dirty="0" smtClean="0">
                    <a:latin typeface="맑은 고딕" pitchFamily="50" charset="-127"/>
                    <a:ea typeface="맑은 고딕" pitchFamily="50" charset="-127"/>
                  </a:rPr>
                  <a:t>4</a:t>
                </a:r>
                <a:r>
                  <a:rPr lang="ko-KR" altLang="en-US" b="1" dirty="0" smtClean="0">
                    <a:latin typeface="맑은 고딕" pitchFamily="50" charset="-127"/>
                    <a:ea typeface="맑은 고딕" pitchFamily="50" charset="-127"/>
                  </a:rPr>
                  <a:t>년 연속 최상위 기관</a:t>
                </a:r>
                <a:endParaRPr lang="en-US" altLang="ko-KR" b="1" dirty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941564" y="5464481"/>
              <a:ext cx="7827912" cy="37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1000"/>
                </a:spcBef>
                <a:buFontTx/>
                <a:buChar char="-"/>
              </a:pP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600" dirty="0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600" dirty="0" smtClean="0">
                  <a:latin typeface="맑은 고딕" pitchFamily="50" charset="-127"/>
                  <a:ea typeface="맑은 고딕" pitchFamily="50" charset="-127"/>
                </a:rPr>
                <a:t>외부청렴도</a:t>
              </a:r>
              <a:r>
                <a:rPr lang="en-US" altLang="ko-KR" sz="1600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6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dirty="0" smtClean="0">
                  <a:latin typeface="맑은 고딕" pitchFamily="50" charset="-127"/>
                  <a:ea typeface="맑은 고딕" pitchFamily="50" charset="-127"/>
                </a:rPr>
                <a:t>10</a:t>
              </a:r>
              <a:r>
                <a:rPr lang="ko-KR" altLang="en-US" sz="1600" dirty="0" smtClean="0">
                  <a:latin typeface="맑은 고딕" pitchFamily="50" charset="-127"/>
                  <a:ea typeface="맑은 고딕" pitchFamily="50" charset="-127"/>
                </a:rPr>
                <a:t>점 만점 중 </a:t>
              </a:r>
              <a:r>
                <a:rPr lang="en-US" altLang="ko-KR" sz="1600" dirty="0" smtClean="0">
                  <a:latin typeface="맑은 고딕" pitchFamily="50" charset="-127"/>
                  <a:ea typeface="맑은 고딕" pitchFamily="50" charset="-127"/>
                </a:rPr>
                <a:t>9.32</a:t>
              </a:r>
              <a:r>
                <a:rPr lang="ko-KR" altLang="en-US" sz="1600" dirty="0" smtClean="0">
                  <a:latin typeface="맑은 고딕" pitchFamily="50" charset="-127"/>
                  <a:ea typeface="맑은 고딕" pitchFamily="50" charset="-127"/>
                </a:rPr>
                <a:t>점으로 역대 최고점 획득</a:t>
              </a:r>
              <a:endParaRPr lang="en-US" altLang="ko-KR" sz="1600" dirty="0" smtClean="0">
                <a:latin typeface="맑은 고딕" pitchFamily="50" charset="-127"/>
                <a:ea typeface="맑은 고딕" pitchFamily="50" charset="-127"/>
                <a:sym typeface="Wingdings" pitchFamily="2" charset="2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920604" y="5929718"/>
              <a:ext cx="7848872" cy="37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1000"/>
                </a:spcBef>
              </a:pP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- </a:t>
              </a:r>
              <a:r>
                <a:rPr lang="en-US" altLang="ko-KR" sz="1600" dirty="0" smtClean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(</a:t>
              </a:r>
              <a:r>
                <a:rPr lang="ko-KR" altLang="en-US" sz="1600" dirty="0" smtClean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내부청렴도</a:t>
              </a:r>
              <a:r>
                <a:rPr lang="en-US" altLang="ko-KR" sz="1600" dirty="0" smtClean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) </a:t>
              </a:r>
              <a:r>
                <a:rPr lang="ko-KR" altLang="en-US" sz="1600" dirty="0" smtClean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조직문화 개선 노력으로 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공단 최초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1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등급 달성 </a:t>
              </a:r>
              <a:endParaRPr lang="en-US" altLang="ko-KR" sz="16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sym typeface="Wingdings" pitchFamily="2" charset="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464074" y="3582502"/>
            <a:ext cx="2343361" cy="523220"/>
          </a:xfrm>
          <a:prstGeom prst="rect">
            <a:avLst/>
          </a:prstGeom>
          <a:solidFill>
            <a:schemeClr val="bg1"/>
          </a:solidFill>
          <a:ln w="15875">
            <a:solidFill>
              <a:srgbClr val="0070C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 부패방지 시책평가 </a:t>
            </a:r>
            <a:r>
              <a:rPr lang="en-US" altLang="ko-KR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등급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달성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!!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23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다이어그램 6"/>
          <p:cNvGraphicFramePr/>
          <p:nvPr>
            <p:extLst>
              <p:ext uri="{D42A27DB-BD31-4B8C-83A1-F6EECF244321}">
                <p14:modId xmlns:p14="http://schemas.microsoft.com/office/powerpoint/2010/main" xmlns="" val="1636377541"/>
              </p:ext>
            </p:extLst>
          </p:nvPr>
        </p:nvGraphicFramePr>
        <p:xfrm>
          <a:off x="377740" y="1148812"/>
          <a:ext cx="9289032" cy="4225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그룹 20"/>
          <p:cNvGrpSpPr/>
          <p:nvPr/>
        </p:nvGrpSpPr>
        <p:grpSpPr>
          <a:xfrm>
            <a:off x="1919608" y="1524770"/>
            <a:ext cx="1140222" cy="1059681"/>
            <a:chOff x="1458961" y="248"/>
            <a:chExt cx="796155" cy="875769"/>
          </a:xfrm>
        </p:grpSpPr>
        <p:sp>
          <p:nvSpPr>
            <p:cNvPr id="10" name="타원 9"/>
            <p:cNvSpPr/>
            <p:nvPr/>
          </p:nvSpPr>
          <p:spPr>
            <a:xfrm>
              <a:off x="1458961" y="248"/>
              <a:ext cx="796155" cy="875769"/>
            </a:xfrm>
            <a:prstGeom prst="ellipse">
              <a:avLst/>
            </a:prstGeom>
            <a:solidFill>
              <a:srgbClr val="4BACC6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1" name="타원 4"/>
            <p:cNvSpPr/>
            <p:nvPr/>
          </p:nvSpPr>
          <p:spPr>
            <a:xfrm>
              <a:off x="1550642" y="128501"/>
              <a:ext cx="619263" cy="61926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평가군</a:t>
              </a:r>
              <a:endPara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  <a:p>
              <a:pPr marL="0" marR="0" lvl="0" indent="0" algn="ctr" defTabSz="711200" eaLnBrk="1" fontAlgn="auto" latin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위</a:t>
              </a: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2" name="그룹 23"/>
          <p:cNvGrpSpPr/>
          <p:nvPr/>
        </p:nvGrpSpPr>
        <p:grpSpPr>
          <a:xfrm>
            <a:off x="1893974" y="2911434"/>
            <a:ext cx="1140219" cy="1059681"/>
            <a:chOff x="2092478" y="1140206"/>
            <a:chExt cx="875769" cy="875769"/>
          </a:xfrm>
        </p:grpSpPr>
        <p:sp>
          <p:nvSpPr>
            <p:cNvPr id="13" name="타원 12"/>
            <p:cNvSpPr/>
            <p:nvPr/>
          </p:nvSpPr>
          <p:spPr>
            <a:xfrm>
              <a:off x="2092478" y="1140206"/>
              <a:ext cx="875769" cy="875769"/>
            </a:xfrm>
            <a:prstGeom prst="ellipse">
              <a:avLst/>
            </a:prstGeom>
            <a:solidFill>
              <a:srgbClr val="4BACC6">
                <a:hueOff val="-4966938"/>
                <a:satOff val="19906"/>
                <a:lumOff val="4314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4" name="타원 4"/>
            <p:cNvSpPr/>
            <p:nvPr/>
          </p:nvSpPr>
          <p:spPr>
            <a:xfrm>
              <a:off x="2220731" y="1268459"/>
              <a:ext cx="619263" cy="61926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우수</a:t>
              </a: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5" name="그룹 30"/>
          <p:cNvGrpSpPr/>
          <p:nvPr/>
        </p:nvGrpSpPr>
        <p:grpSpPr>
          <a:xfrm>
            <a:off x="1902519" y="4276768"/>
            <a:ext cx="1140219" cy="1059681"/>
            <a:chOff x="776168" y="1140206"/>
            <a:chExt cx="875769" cy="875769"/>
          </a:xfrm>
        </p:grpSpPr>
        <p:sp>
          <p:nvSpPr>
            <p:cNvPr id="16" name="타원 15"/>
            <p:cNvSpPr/>
            <p:nvPr/>
          </p:nvSpPr>
          <p:spPr>
            <a:xfrm>
              <a:off x="776168" y="1140206"/>
              <a:ext cx="875769" cy="875769"/>
            </a:xfrm>
            <a:prstGeom prst="ellipse">
              <a:avLst/>
            </a:prstGeom>
            <a:solidFill>
              <a:srgbClr val="4BACC6">
                <a:hueOff val="-9933876"/>
                <a:satOff val="39811"/>
                <a:lumOff val="8628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7" name="타원 4"/>
            <p:cNvSpPr/>
            <p:nvPr/>
          </p:nvSpPr>
          <p:spPr>
            <a:xfrm>
              <a:off x="904421" y="1268459"/>
              <a:ext cx="619263" cy="61926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1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미흡</a:t>
              </a: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8" name="그룹 8"/>
          <p:cNvGrpSpPr>
            <a:grpSpLocks/>
          </p:cNvGrpSpPr>
          <p:nvPr/>
        </p:nvGrpSpPr>
        <p:grpSpPr bwMode="auto">
          <a:xfrm>
            <a:off x="156802" y="88900"/>
            <a:ext cx="5639334" cy="433629"/>
            <a:chOff x="4985380" y="992387"/>
            <a:chExt cx="4998508" cy="433837"/>
          </a:xfrm>
        </p:grpSpPr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3029679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공단의 청렴도 측정결과 </a:t>
              </a:r>
              <a:r>
                <a:rPr lang="ko-KR" altLang="en-US" sz="1400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분석</a:t>
              </a:r>
            </a:p>
          </p:txBody>
        </p:sp>
        <p:sp>
          <p:nvSpPr>
            <p:cNvPr id="20" name="TextBox 34"/>
            <p:cNvSpPr txBox="1">
              <a:spLocks noChangeArrowheads="1"/>
            </p:cNvSpPr>
            <p:nvPr/>
          </p:nvSpPr>
          <p:spPr bwMode="auto">
            <a:xfrm>
              <a:off x="8039201" y="1211911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>
              <a:off x="4999666" y="1414865"/>
              <a:ext cx="301539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7" descr="E:\20120308_개인\감\ci(검정)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9499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27530" y="1412776"/>
            <a:ext cx="273630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810" tIns="0" rIns="3810" bIns="0" anchor="b">
            <a:spAutoFit/>
          </a:bodyPr>
          <a:lstStyle/>
          <a:p>
            <a:pPr algn="ctr" defTabSz="895350">
              <a:buSzPct val="120000"/>
            </a:pPr>
            <a:r>
              <a:rPr lang="ko-KR" altLang="en-US" sz="1600" b="1" dirty="0" smtClean="0">
                <a:latin typeface="+mn-ea"/>
              </a:rPr>
              <a:t>문제</a:t>
            </a:r>
            <a:r>
              <a:rPr lang="ko-KR" altLang="en-US" sz="1600" b="1" dirty="0">
                <a:latin typeface="+mn-ea"/>
              </a:rPr>
              <a:t>점</a:t>
            </a:r>
            <a:r>
              <a:rPr lang="ko-KR" altLang="en-US" sz="1600" b="1" dirty="0" smtClean="0">
                <a:latin typeface="+mn-ea"/>
              </a:rPr>
              <a:t> 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727530" y="1772816"/>
            <a:ext cx="273630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4104608" y="1452981"/>
            <a:ext cx="36357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810" tIns="0" rIns="3810" bIns="0" anchor="b">
            <a:spAutoFit/>
          </a:bodyPr>
          <a:lstStyle/>
          <a:p>
            <a:pPr algn="ctr" defTabSz="895350">
              <a:buSzPct val="120000"/>
            </a:pPr>
            <a:r>
              <a:rPr lang="ko-KR" altLang="en-US" sz="1600" b="1" dirty="0" smtClean="0">
                <a:latin typeface="+mn-ea"/>
              </a:rPr>
              <a:t>개선방안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4118497" y="1781756"/>
            <a:ext cx="383788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4201254" y="4715360"/>
            <a:ext cx="5364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810" tIns="0" rIns="3810" bIns="0" anchor="ctr" anchorCtr="0">
            <a:spAutoFit/>
          </a:bodyPr>
          <a:lstStyle/>
          <a:p>
            <a:pPr marL="144463" lvl="1" indent="-142875" defTabSz="895350">
              <a:buSzPct val="120000"/>
            </a:pPr>
            <a:r>
              <a:rPr lang="ko-KR" altLang="en-US" sz="1600" b="1" dirty="0" smtClean="0">
                <a:latin typeface="+mn-ea"/>
              </a:rPr>
              <a:t>자정활동 강화를 위한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익명신고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활성화</a:t>
            </a:r>
            <a:endParaRPr lang="en-US" altLang="ko-KR" sz="1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5" name="Rectangle 18"/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711202" y="4532471"/>
            <a:ext cx="2736304" cy="612000"/>
          </a:xfrm>
          <a:prstGeom prst="rect">
            <a:avLst/>
          </a:prstGeom>
          <a:solidFill>
            <a:srgbClr val="DC6900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26" name="Rectangle 19"/>
          <p:cNvSpPr>
            <a:spLocks noChangeArrowheads="1"/>
          </p:cNvSpPr>
          <p:nvPr>
            <p:custDataLst>
              <p:tags r:id="rId2"/>
            </p:custDataLst>
          </p:nvPr>
        </p:nvSpPr>
        <p:spPr bwMode="blackWhite">
          <a:xfrm>
            <a:off x="841543" y="4557971"/>
            <a:ext cx="2508279" cy="561000"/>
          </a:xfrm>
          <a:prstGeom prst="rect">
            <a:avLst/>
          </a:prstGeom>
          <a:solidFill>
            <a:srgbClr val="DC6900">
              <a:lumMod val="20000"/>
              <a:lumOff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marL="0" marR="0" lvl="0" indent="0" defTabSz="8953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</a:rPr>
              <a:t>매년 감점요인 발생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28" name="AutoShape 20"/>
          <p:cNvSpPr>
            <a:spLocks noChangeArrowheads="1"/>
          </p:cNvSpPr>
          <p:nvPr/>
        </p:nvSpPr>
        <p:spPr bwMode="auto">
          <a:xfrm rot="5400000">
            <a:off x="3427865" y="4767439"/>
            <a:ext cx="504000" cy="144000"/>
          </a:xfrm>
          <a:prstGeom prst="triangle">
            <a:avLst>
              <a:gd name="adj" fmla="val 50000"/>
            </a:avLst>
          </a:prstGeom>
          <a:solidFill>
            <a:srgbClr val="FFFFFF">
              <a:lumMod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4195233" y="2254021"/>
            <a:ext cx="453650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810" tIns="0" rIns="3810" bIns="0" anchor="ctr" anchorCtr="0">
            <a:spAutoFit/>
          </a:bodyPr>
          <a:lstStyle/>
          <a:p>
            <a:pPr marL="144463" lvl="1" indent="-142875" defTabSz="895350">
              <a:buSzPct val="120000"/>
            </a:pPr>
            <a:r>
              <a:rPr lang="ko-KR" altLang="en-US" sz="1600" b="1" spc="-70" dirty="0" smtClean="0">
                <a:solidFill>
                  <a:srgbClr val="000000"/>
                </a:solidFill>
                <a:latin typeface="+mn-ea"/>
                <a:cs typeface="+mj-cs"/>
              </a:rPr>
              <a:t>문제점  진단을  위한  </a:t>
            </a:r>
            <a:r>
              <a:rPr lang="ko-KR" altLang="en-US" sz="1600" b="1" spc="-70" dirty="0" smtClean="0">
                <a:solidFill>
                  <a:srgbClr val="FF0000"/>
                </a:solidFill>
                <a:latin typeface="+mn-ea"/>
                <a:cs typeface="+mj-cs"/>
              </a:rPr>
              <a:t>청렴컨설팅</a:t>
            </a:r>
            <a:r>
              <a:rPr lang="ko-KR" altLang="en-US" sz="1600" b="1" spc="-70" dirty="0" smtClean="0">
                <a:solidFill>
                  <a:srgbClr val="000000"/>
                </a:solidFill>
                <a:latin typeface="+mn-ea"/>
                <a:cs typeface="+mj-cs"/>
              </a:rPr>
              <a:t>  </a:t>
            </a:r>
            <a:r>
              <a:rPr lang="ko-KR" altLang="en-US" sz="1600" b="1" spc="-70" dirty="0" smtClean="0">
                <a:solidFill>
                  <a:srgbClr val="FF0000"/>
                </a:solidFill>
                <a:latin typeface="+mn-ea"/>
                <a:cs typeface="+mj-cs"/>
              </a:rPr>
              <a:t>실시</a:t>
            </a:r>
            <a:endParaRPr lang="en-US" altLang="ko-KR" sz="1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1" name="Rectangle 18"/>
          <p:cNvSpPr>
            <a:spLocks noChangeArrowheads="1"/>
          </p:cNvSpPr>
          <p:nvPr>
            <p:custDataLst>
              <p:tags r:id="rId3"/>
            </p:custDataLst>
          </p:nvPr>
        </p:nvSpPr>
        <p:spPr bwMode="blackWhite">
          <a:xfrm>
            <a:off x="700142" y="2080408"/>
            <a:ext cx="2736304" cy="593445"/>
          </a:xfrm>
          <a:prstGeom prst="rect">
            <a:avLst/>
          </a:prstGeom>
          <a:solidFill>
            <a:srgbClr val="DC6900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2" name="Rectangle 19"/>
          <p:cNvSpPr>
            <a:spLocks noChangeArrowheads="1"/>
          </p:cNvSpPr>
          <p:nvPr>
            <p:custDataLst>
              <p:tags r:id="rId4"/>
            </p:custDataLst>
          </p:nvPr>
        </p:nvSpPr>
        <p:spPr bwMode="blackWhite">
          <a:xfrm>
            <a:off x="814155" y="2105135"/>
            <a:ext cx="2508279" cy="543991"/>
          </a:xfrm>
          <a:prstGeom prst="rect">
            <a:avLst/>
          </a:prstGeom>
          <a:solidFill>
            <a:srgbClr val="DC6900">
              <a:lumMod val="20000"/>
              <a:lumOff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marL="0" marR="0" lvl="0" indent="0" defTabSz="8953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</a:rPr>
              <a:t>특정항목 평가점수 취약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4218054" y="3480782"/>
            <a:ext cx="5364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810" tIns="0" rIns="3810" bIns="0" anchor="ctr" anchorCtr="0">
            <a:spAutoFit/>
          </a:bodyPr>
          <a:lstStyle/>
          <a:p>
            <a:pPr marL="0" lvl="1" indent="1588" defTabSz="895350">
              <a:buSzPct val="120000"/>
            </a:pPr>
            <a:r>
              <a:rPr lang="ko-KR" altLang="en-US" sz="1600" b="1" dirty="0" smtClean="0">
                <a:latin typeface="+mn-ea"/>
              </a:rPr>
              <a:t>전국 지사 소통을 위한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+mn-ea"/>
              </a:rPr>
              <a:t>청렴실천단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 운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영</a:t>
            </a:r>
            <a:endParaRPr lang="en-US" altLang="ko-KR" sz="1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6" name="Rectangle 18"/>
          <p:cNvSpPr>
            <a:spLocks noChangeArrowheads="1"/>
          </p:cNvSpPr>
          <p:nvPr>
            <p:custDataLst>
              <p:tags r:id="rId5"/>
            </p:custDataLst>
          </p:nvPr>
        </p:nvSpPr>
        <p:spPr bwMode="blackWhite">
          <a:xfrm>
            <a:off x="712890" y="3297893"/>
            <a:ext cx="2736304" cy="612000"/>
          </a:xfrm>
          <a:prstGeom prst="rect">
            <a:avLst/>
          </a:prstGeom>
          <a:solidFill>
            <a:srgbClr val="DC6900">
              <a:lumMod val="20000"/>
              <a:lumOff val="8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7" name="Rectangle 19"/>
          <p:cNvSpPr>
            <a:spLocks noChangeArrowheads="1"/>
          </p:cNvSpPr>
          <p:nvPr>
            <p:custDataLst>
              <p:tags r:id="rId6"/>
            </p:custDataLst>
          </p:nvPr>
        </p:nvSpPr>
        <p:spPr bwMode="blackWhite">
          <a:xfrm>
            <a:off x="859559" y="3323393"/>
            <a:ext cx="2508279" cy="561000"/>
          </a:xfrm>
          <a:prstGeom prst="rect">
            <a:avLst/>
          </a:prstGeom>
          <a:solidFill>
            <a:srgbClr val="DC6900">
              <a:lumMod val="20000"/>
              <a:lumOff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3810" tIns="0" rIns="3810" bIns="0" anchor="ctr"/>
          <a:lstStyle/>
          <a:p>
            <a:pPr marL="0" marR="0" lvl="0" indent="0" defTabSz="8953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</a:rPr>
              <a:t>청렴도 평가에 소극적 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8" name="AutoShape 20"/>
          <p:cNvSpPr>
            <a:spLocks noChangeArrowheads="1"/>
          </p:cNvSpPr>
          <p:nvPr/>
        </p:nvSpPr>
        <p:spPr bwMode="auto">
          <a:xfrm rot="5400000">
            <a:off x="3445881" y="3532861"/>
            <a:ext cx="504000" cy="144000"/>
          </a:xfrm>
          <a:prstGeom prst="triangle">
            <a:avLst>
              <a:gd name="adj" fmla="val 50000"/>
            </a:avLst>
          </a:prstGeom>
          <a:solidFill>
            <a:srgbClr val="FFFFFF">
              <a:lumMod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sp>
        <p:nvSpPr>
          <p:cNvPr id="39" name="타원 38"/>
          <p:cNvSpPr/>
          <p:nvPr/>
        </p:nvSpPr>
        <p:spPr bwMode="ltGray">
          <a:xfrm>
            <a:off x="617273" y="3197393"/>
            <a:ext cx="252000" cy="252000"/>
          </a:xfrm>
          <a:prstGeom prst="ellipse">
            <a:avLst/>
          </a:prstGeom>
          <a:solidFill>
            <a:srgbClr val="DC6900"/>
          </a:solidFill>
          <a:ln w="3175" cap="flat" cmpd="sng" algn="ctr">
            <a:solidFill>
              <a:srgbClr val="DC6900">
                <a:shade val="50000"/>
              </a:srgbClr>
            </a:solidFill>
            <a:prstDash val="solid"/>
          </a:ln>
          <a:effectLst/>
        </p:spPr>
        <p:txBody>
          <a:bodyPr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2</a:t>
            </a:r>
            <a:endParaRPr kumimoji="0" lang="ko-KR" alt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0" name="타원 39"/>
          <p:cNvSpPr/>
          <p:nvPr/>
        </p:nvSpPr>
        <p:spPr bwMode="ltGray">
          <a:xfrm>
            <a:off x="592158" y="2015345"/>
            <a:ext cx="252000" cy="252000"/>
          </a:xfrm>
          <a:prstGeom prst="ellipse">
            <a:avLst/>
          </a:prstGeom>
          <a:solidFill>
            <a:srgbClr val="DC6900"/>
          </a:solidFill>
          <a:ln w="3175" cap="flat" cmpd="sng" algn="ctr">
            <a:solidFill>
              <a:srgbClr val="DC6900">
                <a:shade val="50000"/>
              </a:srgbClr>
            </a:solidFill>
            <a:prstDash val="solid"/>
          </a:ln>
          <a:effectLst/>
        </p:spPr>
        <p:txBody>
          <a:bodyPr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</a:t>
            </a:r>
            <a:endParaRPr kumimoji="0" lang="ko-KR" alt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1" name="타원 40"/>
          <p:cNvSpPr/>
          <p:nvPr/>
        </p:nvSpPr>
        <p:spPr bwMode="ltGray">
          <a:xfrm>
            <a:off x="624509" y="4440135"/>
            <a:ext cx="252000" cy="252000"/>
          </a:xfrm>
          <a:prstGeom prst="ellipse">
            <a:avLst/>
          </a:prstGeom>
          <a:solidFill>
            <a:srgbClr val="DC6900"/>
          </a:solidFill>
          <a:ln w="3175" cap="flat" cmpd="sng" algn="ctr">
            <a:solidFill>
              <a:srgbClr val="DC6900">
                <a:shade val="50000"/>
              </a:srgbClr>
            </a:solidFill>
            <a:prstDash val="solid"/>
          </a:ln>
          <a:effectLst/>
        </p:spPr>
        <p:txBody>
          <a:bodyPr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3</a:t>
            </a:r>
            <a:endParaRPr kumimoji="0" lang="ko-KR" alt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grpSp>
        <p:nvGrpSpPr>
          <p:cNvPr id="27" name="그룹 8"/>
          <p:cNvGrpSpPr>
            <a:grpSpLocks/>
          </p:cNvGrpSpPr>
          <p:nvPr/>
        </p:nvGrpSpPr>
        <p:grpSpPr bwMode="auto">
          <a:xfrm>
            <a:off x="156802" y="88900"/>
            <a:ext cx="4970225" cy="433629"/>
            <a:chOff x="4985380" y="992387"/>
            <a:chExt cx="5384034" cy="433837"/>
          </a:xfrm>
        </p:grpSpPr>
        <p:sp>
          <p:nvSpPr>
            <p:cNvPr id="42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3562850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주요 문제점 및 개선방향</a:t>
              </a:r>
              <a:endParaRPr lang="ko-KR" altLang="en-US" sz="1400" dirty="0" smtClean="0">
                <a:ln>
                  <a:solidFill>
                    <a:prstClr val="black">
                      <a:alpha val="70000"/>
                    </a:prst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3" name="TextBox 34"/>
            <p:cNvSpPr txBox="1">
              <a:spLocks noChangeArrowheads="1"/>
            </p:cNvSpPr>
            <p:nvPr/>
          </p:nvSpPr>
          <p:spPr bwMode="auto">
            <a:xfrm>
              <a:off x="8424727" y="1211911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4999666" y="1414865"/>
              <a:ext cx="3425061" cy="1135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AutoShape 20"/>
          <p:cNvSpPr>
            <a:spLocks noChangeArrowheads="1"/>
          </p:cNvSpPr>
          <p:nvPr/>
        </p:nvSpPr>
        <p:spPr bwMode="auto">
          <a:xfrm rot="5400000">
            <a:off x="3436265" y="2321345"/>
            <a:ext cx="504000" cy="144000"/>
          </a:xfrm>
          <a:prstGeom prst="triangle">
            <a:avLst>
              <a:gd name="adj" fmla="val 50000"/>
            </a:avLst>
          </a:prstGeom>
          <a:solidFill>
            <a:srgbClr val="FFFFFF">
              <a:lumMod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</a:endParaRPr>
          </a:p>
        </p:txBody>
      </p:sp>
      <p:pic>
        <p:nvPicPr>
          <p:cNvPr id="47" name="Picture 7" descr="E:\20120308_개인\감\ci(검정)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4223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7" descr="E:\20120308_개인\감\ci(검정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" name="그룹 8"/>
          <p:cNvGrpSpPr>
            <a:grpSpLocks/>
          </p:cNvGrpSpPr>
          <p:nvPr/>
        </p:nvGrpSpPr>
        <p:grpSpPr bwMode="auto">
          <a:xfrm>
            <a:off x="156802" y="88898"/>
            <a:ext cx="7362547" cy="424481"/>
            <a:chOff x="4985380" y="992387"/>
            <a:chExt cx="7975535" cy="424685"/>
          </a:xfrm>
        </p:grpSpPr>
        <p:sp>
          <p:nvSpPr>
            <p:cNvPr id="48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6108851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토론식 해결방안으로  </a:t>
              </a:r>
              <a:r>
                <a:rPr lang="ko-KR" altLang="en-US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취약부분 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해결한 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청렴컨설팅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</a:p>
          </p:txBody>
        </p:sp>
        <p:sp>
          <p:nvSpPr>
            <p:cNvPr id="49" name="TextBox 34"/>
            <p:cNvSpPr txBox="1">
              <a:spLocks noChangeArrowheads="1"/>
            </p:cNvSpPr>
            <p:nvPr/>
          </p:nvSpPr>
          <p:spPr bwMode="auto">
            <a:xfrm>
              <a:off x="11016228" y="1202759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1" name="직선 연결선 50"/>
            <p:cNvCxnSpPr/>
            <p:nvPr/>
          </p:nvCxnSpPr>
          <p:spPr>
            <a:xfrm>
              <a:off x="4999666" y="1414865"/>
              <a:ext cx="6016562" cy="220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 bwMode="ltGray">
          <a:xfrm>
            <a:off x="461379" y="3564019"/>
            <a:ext cx="2595270" cy="2169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285750" indent="-285750" algn="just">
              <a:buFont typeface="Wingdings" pitchFamily="2" charset="2"/>
              <a:buChar char="§"/>
            </a:pP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US" altLang="ko-KR" dirty="0">
              <a:solidFill>
                <a:schemeClr val="tx1"/>
              </a:solidFill>
              <a:latin typeface="+mn-ea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설문결과 분석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en-US" altLang="ko-KR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연고주의 항목 취약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algn="just"/>
            <a:endParaRPr lang="en-US" altLang="ko-KR" dirty="0">
              <a:solidFill>
                <a:schemeClr val="tx1"/>
              </a:solidFill>
              <a:latin typeface="+mn-ea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컨설팅 방향 설정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-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홍보 및 익명신고 안내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algn="just"/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algn="just"/>
            <a:endParaRPr lang="ko-KR" altLang="en-US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직사각형 52"/>
          <p:cNvSpPr/>
          <p:nvPr/>
        </p:nvSpPr>
        <p:spPr bwMode="ltGray">
          <a:xfrm>
            <a:off x="3214742" y="3564019"/>
            <a:ext cx="2595270" cy="2169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 bwMode="ltGray">
          <a:xfrm>
            <a:off x="5934943" y="3564019"/>
            <a:ext cx="2595270" cy="2169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285750" indent="-285750">
              <a:buFont typeface="Wingdings" pitchFamily="2" charset="2"/>
              <a:buChar char="§"/>
            </a:pP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US" altLang="ko-KR" dirty="0">
              <a:solidFill>
                <a:schemeClr val="tx1"/>
              </a:solidFill>
              <a:latin typeface="+mn-ea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현장의 목소리 청취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-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토론식 해결방안 마련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endParaRPr lang="en-US" altLang="ko-KR" dirty="0">
              <a:solidFill>
                <a:schemeClr val="tx1"/>
              </a:solidFill>
              <a:latin typeface="+mn-ea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직원 의식변화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- 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연고주의 항목 상승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 algn="ctr"/>
            <a:endParaRPr lang="ko-KR" altLang="en-US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오각형 54"/>
          <p:cNvSpPr/>
          <p:nvPr/>
        </p:nvSpPr>
        <p:spPr bwMode="ltGray">
          <a:xfrm>
            <a:off x="461379" y="2814132"/>
            <a:ext cx="2753363" cy="666039"/>
          </a:xfrm>
          <a:prstGeom prst="homePlat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취약원인 분석</a:t>
            </a:r>
          </a:p>
        </p:txBody>
      </p:sp>
      <p:sp>
        <p:nvSpPr>
          <p:cNvPr id="56" name="오각형 55"/>
          <p:cNvSpPr/>
          <p:nvPr/>
        </p:nvSpPr>
        <p:spPr bwMode="ltGray">
          <a:xfrm>
            <a:off x="3214742" y="2814132"/>
            <a:ext cx="2720201" cy="666039"/>
          </a:xfrm>
          <a:prstGeom prst="homePlat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현장</a:t>
            </a:r>
            <a:r>
              <a:rPr lang="ko-KR" altLang="en-US" sz="160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컨설팅</a:t>
            </a:r>
          </a:p>
        </p:txBody>
      </p:sp>
      <p:sp>
        <p:nvSpPr>
          <p:cNvPr id="57" name="오각형 56"/>
          <p:cNvSpPr/>
          <p:nvPr/>
        </p:nvSpPr>
        <p:spPr bwMode="ltGray">
          <a:xfrm>
            <a:off x="5934943" y="2814132"/>
            <a:ext cx="2877365" cy="666039"/>
          </a:xfrm>
          <a:prstGeom prst="homePlat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성공요인</a:t>
            </a:r>
          </a:p>
        </p:txBody>
      </p:sp>
      <p:sp>
        <p:nvSpPr>
          <p:cNvPr id="58" name="직사각형 57"/>
          <p:cNvSpPr/>
          <p:nvPr/>
        </p:nvSpPr>
        <p:spPr bwMode="ltGray">
          <a:xfrm>
            <a:off x="1763688" y="1412776"/>
            <a:ext cx="5713187" cy="720080"/>
          </a:xfrm>
          <a:prstGeom prst="rect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  <a:latin typeface="+mn-ea"/>
              </a:rPr>
              <a:t>공공기관 경영 우수사례 선정</a:t>
            </a:r>
          </a:p>
        </p:txBody>
      </p:sp>
      <p:pic>
        <p:nvPicPr>
          <p:cNvPr id="59" name="_x232164248" descr="EMB00000bd8ba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2029" y="3564019"/>
            <a:ext cx="2547983" cy="2169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764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8"/>
          <p:cNvGrpSpPr>
            <a:grpSpLocks/>
          </p:cNvGrpSpPr>
          <p:nvPr/>
        </p:nvGrpSpPr>
        <p:grpSpPr bwMode="auto">
          <a:xfrm>
            <a:off x="156797" y="88899"/>
            <a:ext cx="4674971" cy="487008"/>
            <a:chOff x="4985378" y="992387"/>
            <a:chExt cx="4600927" cy="487242"/>
          </a:xfrm>
        </p:grpSpPr>
        <p:sp>
          <p:nvSpPr>
            <p:cNvPr id="13" name="TextBox 19"/>
            <p:cNvSpPr txBox="1">
              <a:spLocks noChangeArrowheads="1"/>
            </p:cNvSpPr>
            <p:nvPr/>
          </p:nvSpPr>
          <p:spPr bwMode="auto">
            <a:xfrm>
              <a:off x="4985378" y="1047562"/>
              <a:ext cx="2406149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청렴컨설팅의 변화</a:t>
              </a:r>
              <a:r>
                <a:rPr lang="en-US" altLang="ko-KR" sz="16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600" dirty="0" smtClean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ko-KR" altLang="en-US" sz="1600" dirty="0">
                <a:ln>
                  <a:solidFill>
                    <a:prstClr val="black">
                      <a:alpha val="70000"/>
                    </a:prst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4" name="TextBox 34"/>
            <p:cNvSpPr txBox="1">
              <a:spLocks noChangeArrowheads="1"/>
            </p:cNvSpPr>
            <p:nvPr/>
          </p:nvSpPr>
          <p:spPr bwMode="auto">
            <a:xfrm>
              <a:off x="7204625" y="1264082"/>
              <a:ext cx="2381680" cy="215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4999666" y="1414865"/>
              <a:ext cx="217313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7" descr="E:\20120308_개인\감\ci(검정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그룹 16"/>
          <p:cNvGrpSpPr/>
          <p:nvPr/>
        </p:nvGrpSpPr>
        <p:grpSpPr>
          <a:xfrm>
            <a:off x="395536" y="980728"/>
            <a:ext cx="8568952" cy="4896544"/>
            <a:chOff x="395536" y="1484784"/>
            <a:chExt cx="8568952" cy="4896544"/>
          </a:xfrm>
        </p:grpSpPr>
        <p:grpSp>
          <p:nvGrpSpPr>
            <p:cNvPr id="18" name="그룹 17"/>
            <p:cNvGrpSpPr/>
            <p:nvPr/>
          </p:nvGrpSpPr>
          <p:grpSpPr>
            <a:xfrm>
              <a:off x="395536" y="1484784"/>
              <a:ext cx="8568952" cy="4896544"/>
              <a:chOff x="395536" y="908720"/>
              <a:chExt cx="8568952" cy="4896544"/>
            </a:xfrm>
          </p:grpSpPr>
          <p:graphicFrame>
            <p:nvGraphicFramePr>
              <p:cNvPr id="24" name="다이어그램 23"/>
              <p:cNvGraphicFramePr/>
              <p:nvPr>
                <p:extLst>
                  <p:ext uri="{D42A27DB-BD31-4B8C-83A1-F6EECF244321}">
                    <p14:modId xmlns:p14="http://schemas.microsoft.com/office/powerpoint/2010/main" xmlns="" val="3060443863"/>
                  </p:ext>
                </p:extLst>
              </p:nvPr>
            </p:nvGraphicFramePr>
            <p:xfrm>
              <a:off x="395536" y="1397000"/>
              <a:ext cx="8568952" cy="440826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25" name="액자 24"/>
              <p:cNvSpPr/>
              <p:nvPr/>
            </p:nvSpPr>
            <p:spPr>
              <a:xfrm>
                <a:off x="395536" y="2636912"/>
                <a:ext cx="1512168" cy="792088"/>
              </a:xfrm>
              <a:prstGeom prst="frame">
                <a:avLst/>
              </a:prstGeom>
              <a:gradFill>
                <a:gsLst>
                  <a:gs pos="0">
                    <a:schemeClr val="accent4">
                      <a:hueOff val="0"/>
                      <a:satOff val="0"/>
                      <a:lumOff val="0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4">
                      <a:hueOff val="0"/>
                      <a:satOff val="0"/>
                      <a:lumOff val="0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4">
                      <a:hueOff val="0"/>
                      <a:satOff val="0"/>
                      <a:lumOff val="0"/>
                      <a:alphaOff val="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액자 25"/>
              <p:cNvSpPr/>
              <p:nvPr/>
            </p:nvSpPr>
            <p:spPr>
              <a:xfrm>
                <a:off x="2601669" y="2060848"/>
                <a:ext cx="1512168" cy="792088"/>
              </a:xfrm>
              <a:prstGeom prst="frame">
                <a:avLst/>
              </a:prstGeom>
              <a:gradFill>
                <a:gsLst>
                  <a:gs pos="0">
                    <a:schemeClr val="accent4">
                      <a:hueOff val="-1488257"/>
                      <a:satOff val="8966"/>
                      <a:lumOff val="719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4">
                      <a:hueOff val="-1488257"/>
                      <a:satOff val="8966"/>
                      <a:lumOff val="719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4">
                      <a:hueOff val="-1488257"/>
                      <a:satOff val="8966"/>
                      <a:lumOff val="719"/>
                      <a:alphaOff val="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7" name="액자 26"/>
              <p:cNvSpPr/>
              <p:nvPr/>
            </p:nvSpPr>
            <p:spPr>
              <a:xfrm>
                <a:off x="4802884" y="1484784"/>
                <a:ext cx="1512168" cy="792088"/>
              </a:xfrm>
              <a:prstGeom prst="frame">
                <a:avLst/>
              </a:prstGeom>
              <a:gradFill>
                <a:gsLst>
                  <a:gs pos="0">
                    <a:schemeClr val="accent4">
                      <a:hueOff val="-2976513"/>
                      <a:satOff val="17933"/>
                      <a:lumOff val="1437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4">
                      <a:hueOff val="-2976513"/>
                      <a:satOff val="17933"/>
                      <a:lumOff val="1437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4">
                      <a:hueOff val="-2976513"/>
                      <a:satOff val="17933"/>
                      <a:lumOff val="1437"/>
                      <a:alphaOff val="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28" name="액자 27"/>
              <p:cNvSpPr/>
              <p:nvPr/>
            </p:nvSpPr>
            <p:spPr>
              <a:xfrm>
                <a:off x="6980920" y="908720"/>
                <a:ext cx="1512168" cy="792088"/>
              </a:xfrm>
              <a:prstGeom prst="frame">
                <a:avLst/>
              </a:prstGeom>
              <a:gradFill>
                <a:gsLst>
                  <a:gs pos="0">
                    <a:schemeClr val="accent4">
                      <a:hueOff val="-4464770"/>
                      <a:satOff val="26899"/>
                      <a:lumOff val="2156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4">
                      <a:hueOff val="-4464770"/>
                      <a:satOff val="26899"/>
                      <a:lumOff val="2156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4">
                      <a:hueOff val="-4464770"/>
                      <a:satOff val="26899"/>
                      <a:lumOff val="2156"/>
                      <a:alphaOff val="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467544" y="342435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7030A0"/>
                  </a:solidFill>
                  <a:latin typeface="HY강B" pitchFamily="18" charset="-127"/>
                  <a:ea typeface="HY강B" pitchFamily="18" charset="-127"/>
                </a:rPr>
                <a:t>2014,2015</a:t>
              </a:r>
              <a:r>
                <a:rPr lang="ko-KR" altLang="en-US" dirty="0" smtClean="0">
                  <a:solidFill>
                    <a:srgbClr val="7030A0"/>
                  </a:solidFill>
                  <a:latin typeface="HY강B" pitchFamily="18" charset="-127"/>
                  <a:ea typeface="HY강B" pitchFamily="18" charset="-127"/>
                </a:rPr>
                <a:t>년</a:t>
              </a:r>
              <a:endParaRPr lang="ko-KR" altLang="en-US" dirty="0">
                <a:solidFill>
                  <a:srgbClr val="7030A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15816" y="2843644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000099"/>
                  </a:solidFill>
                  <a:latin typeface="HY강B" pitchFamily="18" charset="-127"/>
                  <a:ea typeface="HY강B" pitchFamily="18" charset="-127"/>
                </a:rPr>
                <a:t>2016</a:t>
              </a:r>
              <a:r>
                <a:rPr lang="ko-KR" altLang="en-US" dirty="0" smtClean="0">
                  <a:solidFill>
                    <a:srgbClr val="000099"/>
                  </a:solidFill>
                  <a:latin typeface="HY강B" pitchFamily="18" charset="-127"/>
                  <a:ea typeface="HY강B" pitchFamily="18" charset="-127"/>
                </a:rPr>
                <a:t>년</a:t>
              </a:r>
              <a:endParaRPr lang="ko-KR" altLang="en-US" dirty="0">
                <a:solidFill>
                  <a:srgbClr val="000099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09677" y="2263389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0070C0"/>
                  </a:solidFill>
                  <a:latin typeface="HY강B" pitchFamily="18" charset="-127"/>
                  <a:ea typeface="HY강B" pitchFamily="18" charset="-127"/>
                </a:rPr>
                <a:t>2017</a:t>
              </a:r>
              <a:r>
                <a:rPr lang="ko-KR" altLang="en-US" dirty="0" smtClean="0">
                  <a:solidFill>
                    <a:srgbClr val="0070C0"/>
                  </a:solidFill>
                  <a:latin typeface="HY강B" pitchFamily="18" charset="-127"/>
                  <a:ea typeface="HY강B" pitchFamily="18" charset="-127"/>
                </a:rPr>
                <a:t>년</a:t>
              </a:r>
              <a:endParaRPr lang="ko-KR" altLang="en-US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08304" y="1684861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00B0F0"/>
                  </a:solidFill>
                  <a:latin typeface="HY강B" pitchFamily="18" charset="-127"/>
                  <a:ea typeface="HY강B" pitchFamily="18" charset="-127"/>
                </a:rPr>
                <a:t>2018</a:t>
              </a:r>
              <a:r>
                <a:rPr lang="ko-KR" altLang="en-US" dirty="0" smtClean="0">
                  <a:solidFill>
                    <a:srgbClr val="00B0F0"/>
                  </a:solidFill>
                  <a:latin typeface="HY강B" pitchFamily="18" charset="-127"/>
                  <a:ea typeface="HY강B" pitchFamily="18" charset="-127"/>
                </a:rPr>
                <a:t>년</a:t>
              </a:r>
              <a:endParaRPr lang="ko-KR" altLang="en-US" dirty="0">
                <a:solidFill>
                  <a:srgbClr val="00B0F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59485" y="4892184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현장직원 간의 소통강화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75201" y="4325858"/>
            <a:ext cx="1919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지사 업무환경 및 특성 반영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04048" y="3771394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업무 주제별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요구사항 반영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36296" y="3204936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</a:rPr>
              <a:t>지역본부와</a:t>
            </a:r>
            <a:endParaRPr lang="en-US" altLang="ko-KR" sz="20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</a:rPr>
              <a:t>협업을 통한</a:t>
            </a:r>
            <a:endParaRPr lang="en-US" altLang="ko-KR" sz="20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</a:rPr>
              <a:t>역량강화</a:t>
            </a:r>
          </a:p>
        </p:txBody>
      </p:sp>
    </p:spTree>
    <p:extLst>
      <p:ext uri="{BB962C8B-B14F-4D97-AF65-F5344CB8AC3E}">
        <p14:creationId xmlns:p14="http://schemas.microsoft.com/office/powerpoint/2010/main" xmlns="" val="27237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7" descr="E:\20120308_개인\감\ci(검정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직사각형 51"/>
          <p:cNvSpPr/>
          <p:nvPr/>
        </p:nvSpPr>
        <p:spPr bwMode="ltGray">
          <a:xfrm>
            <a:off x="461379" y="3564019"/>
            <a:ext cx="2595270" cy="2169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285750" indent="-285750" algn="just">
              <a:buFont typeface="Wingdings" pitchFamily="2" charset="2"/>
              <a:buChar char="§"/>
            </a:pPr>
            <a:endParaRPr lang="en-US" altLang="ko-KR" dirty="0" smtClean="0">
              <a:solidFill>
                <a:prstClr val="black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US" altLang="ko-KR" dirty="0">
              <a:solidFill>
                <a:prstClr val="black"/>
              </a:solidFill>
            </a:endParaRPr>
          </a:p>
          <a:p>
            <a:pPr algn="just"/>
            <a:endParaRPr lang="en-US" altLang="ko-KR" dirty="0" smtClean="0">
              <a:solidFill>
                <a:prstClr val="black"/>
              </a:solidFill>
            </a:endParaRPr>
          </a:p>
          <a:p>
            <a:pPr algn="just"/>
            <a:endParaRPr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53" name="직사각형 52"/>
          <p:cNvSpPr/>
          <p:nvPr/>
        </p:nvSpPr>
        <p:spPr bwMode="ltGray">
          <a:xfrm>
            <a:off x="3214742" y="3564019"/>
            <a:ext cx="2595270" cy="2169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400" dirty="0" smtClean="0">
              <a:solidFill>
                <a:prstClr val="black"/>
              </a:solidFill>
            </a:endParaRPr>
          </a:p>
        </p:txBody>
      </p:sp>
      <p:sp>
        <p:nvSpPr>
          <p:cNvPr id="54" name="직사각형 53"/>
          <p:cNvSpPr/>
          <p:nvPr/>
        </p:nvSpPr>
        <p:spPr bwMode="ltGray">
          <a:xfrm>
            <a:off x="5934943" y="3564019"/>
            <a:ext cx="2595270" cy="2169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285750" indent="-285750">
              <a:buFont typeface="Wingdings" pitchFamily="2" charset="2"/>
              <a:buChar char="§"/>
            </a:pPr>
            <a:endParaRPr lang="en-US" altLang="ko-KR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US" altLang="ko-KR" dirty="0">
              <a:solidFill>
                <a:prstClr val="black"/>
              </a:solidFill>
            </a:endParaRPr>
          </a:p>
          <a:p>
            <a:pPr algn="ctr"/>
            <a:endParaRPr lang="ko-KR" altLang="en-US" dirty="0" smtClean="0">
              <a:solidFill>
                <a:prstClr val="black"/>
              </a:solidFill>
            </a:endParaRPr>
          </a:p>
        </p:txBody>
      </p:sp>
      <p:sp>
        <p:nvSpPr>
          <p:cNvPr id="55" name="오각형 54"/>
          <p:cNvSpPr/>
          <p:nvPr/>
        </p:nvSpPr>
        <p:spPr bwMode="ltGray">
          <a:xfrm>
            <a:off x="461379" y="2814132"/>
            <a:ext cx="2753363" cy="666039"/>
          </a:xfrm>
          <a:prstGeom prst="homePlat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dirty="0" err="1" smtClean="0">
                <a:solidFill>
                  <a:schemeClr val="bg1"/>
                </a:solidFill>
                <a:latin typeface="Georgia" pitchFamily="18" charset="0"/>
              </a:rPr>
              <a:t>청렴실천단</a:t>
            </a:r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 운영</a:t>
            </a:r>
          </a:p>
        </p:txBody>
      </p:sp>
      <p:sp>
        <p:nvSpPr>
          <p:cNvPr id="56" name="오각형 55"/>
          <p:cNvSpPr/>
          <p:nvPr/>
        </p:nvSpPr>
        <p:spPr bwMode="ltGray">
          <a:xfrm>
            <a:off x="3214742" y="2814132"/>
            <a:ext cx="2720201" cy="666039"/>
          </a:xfrm>
          <a:prstGeom prst="homePlat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대내활동</a:t>
            </a:r>
          </a:p>
        </p:txBody>
      </p:sp>
      <p:sp>
        <p:nvSpPr>
          <p:cNvPr id="57" name="오각형 56"/>
          <p:cNvSpPr/>
          <p:nvPr/>
        </p:nvSpPr>
        <p:spPr bwMode="ltGray">
          <a:xfrm>
            <a:off x="5934943" y="2814132"/>
            <a:ext cx="2877365" cy="666039"/>
          </a:xfrm>
          <a:prstGeom prst="homePlat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Georgia" pitchFamily="18" charset="0"/>
              </a:rPr>
              <a:t>청렴 캠페인</a:t>
            </a:r>
          </a:p>
        </p:txBody>
      </p:sp>
      <p:sp>
        <p:nvSpPr>
          <p:cNvPr id="58" name="직사각형 57"/>
          <p:cNvSpPr/>
          <p:nvPr/>
        </p:nvSpPr>
        <p:spPr bwMode="ltGray">
          <a:xfrm>
            <a:off x="1763688" y="1412776"/>
            <a:ext cx="5713187" cy="720080"/>
          </a:xfrm>
          <a:prstGeom prst="rect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</a:rPr>
              <a:t>자율적 청렴활동 강화</a:t>
            </a:r>
          </a:p>
        </p:txBody>
      </p:sp>
      <p:pic>
        <p:nvPicPr>
          <p:cNvPr id="16" name="_x202126184" descr="EMB00002dec26c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921" y="3594467"/>
            <a:ext cx="2515091" cy="212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202126344" descr="EMB00002dec26e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27" b="12500"/>
          <a:stretch>
            <a:fillRect/>
          </a:stretch>
        </p:blipFill>
        <p:spPr bwMode="auto">
          <a:xfrm>
            <a:off x="5977591" y="3586303"/>
            <a:ext cx="2509973" cy="211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202126184" descr="EMB00002dec26f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55" t="10429" r="10503" b="27222"/>
          <a:stretch>
            <a:fillRect/>
          </a:stretch>
        </p:blipFill>
        <p:spPr bwMode="auto">
          <a:xfrm>
            <a:off x="3275631" y="3602631"/>
            <a:ext cx="2518053" cy="209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8"/>
          <p:cNvGrpSpPr>
            <a:grpSpLocks/>
          </p:cNvGrpSpPr>
          <p:nvPr/>
        </p:nvGrpSpPr>
        <p:grpSpPr bwMode="auto">
          <a:xfrm>
            <a:off x="156802" y="88900"/>
            <a:ext cx="5902117" cy="450723"/>
            <a:chOff x="4985380" y="992387"/>
            <a:chExt cx="6393513" cy="450939"/>
          </a:xfrm>
        </p:grpSpPr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4780433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전국 지사 소통을 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latin typeface="HY헤드라인M" pitchFamily="18" charset="-127"/>
                  <a:ea typeface="HY헤드라인M" pitchFamily="18" charset="-127"/>
                </a:rPr>
                <a:t>위한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dirty="0" err="1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청렴실천단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운영 </a:t>
              </a:r>
              <a:endParaRPr lang="ko-KR" altLang="en-US" dirty="0">
                <a:ln>
                  <a:solidFill>
                    <a:prstClr val="black">
                      <a:alpha val="70000"/>
                    </a:prst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TextBox 34"/>
            <p:cNvSpPr txBox="1">
              <a:spLocks noChangeArrowheads="1"/>
            </p:cNvSpPr>
            <p:nvPr/>
          </p:nvSpPr>
          <p:spPr bwMode="auto">
            <a:xfrm>
              <a:off x="9434206" y="1229013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4999666" y="1414865"/>
              <a:ext cx="4534501" cy="2846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51162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8"/>
          <p:cNvGrpSpPr>
            <a:grpSpLocks/>
          </p:cNvGrpSpPr>
          <p:nvPr/>
        </p:nvGrpSpPr>
        <p:grpSpPr bwMode="auto">
          <a:xfrm>
            <a:off x="156802" y="88900"/>
            <a:ext cx="5902117" cy="450723"/>
            <a:chOff x="4985380" y="992387"/>
            <a:chExt cx="6393513" cy="450939"/>
          </a:xfrm>
        </p:grpSpPr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4780433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자정활동 강화를 위한 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익명신고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활성화</a:t>
              </a:r>
              <a:endParaRPr lang="ko-KR" altLang="en-US" dirty="0">
                <a:ln>
                  <a:solidFill>
                    <a:prstClr val="black">
                      <a:alpha val="70000"/>
                    </a:prst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TextBox 34"/>
            <p:cNvSpPr txBox="1">
              <a:spLocks noChangeArrowheads="1"/>
            </p:cNvSpPr>
            <p:nvPr/>
          </p:nvSpPr>
          <p:spPr bwMode="auto">
            <a:xfrm>
              <a:off x="9434206" y="1229013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4999666" y="1414865"/>
              <a:ext cx="4534501" cy="2846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7" descr="E:\20120308_개인\감\ci(검정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 bwMode="ltGray">
          <a:xfrm>
            <a:off x="3348200" y="1205871"/>
            <a:ext cx="4896208" cy="2367145"/>
          </a:xfrm>
          <a:prstGeom prst="rect">
            <a:avLst/>
          </a:prstGeom>
          <a:solidFill>
            <a:schemeClr val="bg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6838" indent="-96838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도입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 2013. 7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월</a:t>
            </a:r>
            <a:endParaRPr lang="en-US" altLang="ko-KR" b="1" dirty="0" smtClean="0">
              <a:solidFill>
                <a:schemeClr val="tx2"/>
              </a:solidFill>
              <a:latin typeface="+mn-ea"/>
            </a:endParaRPr>
          </a:p>
          <a:p>
            <a:pPr marL="96838" indent="-96838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목적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 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신분노출의 위험 없이 익명으로 비위</a:t>
            </a:r>
            <a:endParaRPr lang="en-US" altLang="ko-KR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          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행위를 제보할 수 있는 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반부패시스템</a:t>
            </a:r>
            <a:endParaRPr lang="en-US" altLang="ko-KR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          (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헬프라인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 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운영</a:t>
            </a:r>
            <a:endParaRPr lang="en-US" altLang="ko-KR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      → 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특감 및 감찰전환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 OO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건</a:t>
            </a:r>
            <a:endParaRPr lang="ko-KR" altLang="en-US" dirty="0" smtClea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 bwMode="ltGray">
          <a:xfrm>
            <a:off x="2072039" y="1203646"/>
            <a:ext cx="1116000" cy="2369370"/>
          </a:xfrm>
          <a:prstGeom prst="rect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  <a:latin typeface="+mn-ea"/>
              </a:rPr>
              <a:t>현황</a:t>
            </a:r>
          </a:p>
        </p:txBody>
      </p:sp>
      <p:sp>
        <p:nvSpPr>
          <p:cNvPr id="29" name="직사각형 28"/>
          <p:cNvSpPr/>
          <p:nvPr/>
        </p:nvSpPr>
        <p:spPr bwMode="ltGray">
          <a:xfrm>
            <a:off x="795878" y="1196752"/>
            <a:ext cx="1116000" cy="4752528"/>
          </a:xfrm>
          <a:prstGeom prst="rect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  <a:latin typeface="+mn-ea"/>
              </a:rPr>
              <a:t>익명신고</a:t>
            </a:r>
          </a:p>
        </p:txBody>
      </p:sp>
      <p:sp>
        <p:nvSpPr>
          <p:cNvPr id="34" name="직사각형 33"/>
          <p:cNvSpPr/>
          <p:nvPr/>
        </p:nvSpPr>
        <p:spPr bwMode="ltGray">
          <a:xfrm>
            <a:off x="2076212" y="3645024"/>
            <a:ext cx="1116000" cy="2304256"/>
          </a:xfrm>
          <a:prstGeom prst="rect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  <a:latin typeface="+mn-ea"/>
              </a:rPr>
              <a:t>효과</a:t>
            </a:r>
          </a:p>
        </p:txBody>
      </p:sp>
      <p:sp>
        <p:nvSpPr>
          <p:cNvPr id="35" name="직사각형 34"/>
          <p:cNvSpPr/>
          <p:nvPr/>
        </p:nvSpPr>
        <p:spPr bwMode="ltGray">
          <a:xfrm>
            <a:off x="3348200" y="3645025"/>
            <a:ext cx="4896208" cy="2304256"/>
          </a:xfrm>
          <a:prstGeom prst="rect">
            <a:avLst/>
          </a:prstGeom>
          <a:solidFill>
            <a:schemeClr val="bg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6838" indent="-96838">
              <a:buFont typeface="Wingdings" pitchFamily="2" charset="2"/>
              <a:buChar char="§"/>
            </a:pPr>
            <a:r>
              <a:rPr lang="ko-KR" altLang="en-US" sz="1600" b="1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부패 사전예방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 </a:t>
            </a:r>
          </a:p>
          <a:p>
            <a:r>
              <a:rPr lang="en-US" altLang="ko-KR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  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금품수수 건 자체적발 및 제도개선</a:t>
            </a:r>
            <a:endParaRPr lang="en-US" altLang="ko-KR" b="1" dirty="0" smtClean="0">
              <a:solidFill>
                <a:schemeClr val="tx2"/>
              </a:solidFill>
              <a:latin typeface="+mn-ea"/>
            </a:endParaRPr>
          </a:p>
          <a:p>
            <a:endParaRPr lang="en-US" altLang="ko-KR" b="1" dirty="0" smtClean="0">
              <a:solidFill>
                <a:schemeClr val="tx2"/>
              </a:solidFill>
              <a:latin typeface="+mn-ea"/>
            </a:endParaRPr>
          </a:p>
          <a:p>
            <a:pPr marL="96838" lvl="0" indent="-96838">
              <a:buFont typeface="Wingdings" pitchFamily="2" charset="2"/>
              <a:buChar char="§"/>
            </a:pPr>
            <a:r>
              <a:rPr lang="ko-KR" altLang="en-US" b="1" dirty="0">
                <a:solidFill>
                  <a:schemeClr val="tx2"/>
                </a:solidFill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</a:rPr>
              <a:t>인사검증 강화</a:t>
            </a:r>
            <a:r>
              <a:rPr lang="en-US" altLang="ko-KR" b="1" dirty="0" smtClean="0">
                <a:solidFill>
                  <a:schemeClr val="tx2"/>
                </a:solidFill>
              </a:rPr>
              <a:t>) </a:t>
            </a:r>
          </a:p>
          <a:p>
            <a:pPr lvl="0"/>
            <a:r>
              <a:rPr lang="en-US" altLang="ko-KR" b="1" dirty="0">
                <a:solidFill>
                  <a:schemeClr val="tx2"/>
                </a:solidFill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</a:rPr>
              <a:t>  </a:t>
            </a:r>
            <a:r>
              <a:rPr lang="ko-KR" altLang="en-US" b="1" dirty="0" err="1" smtClean="0">
                <a:solidFill>
                  <a:schemeClr val="tx2"/>
                </a:solidFill>
              </a:rPr>
              <a:t>승진자</a:t>
            </a:r>
            <a:r>
              <a:rPr lang="ko-KR" altLang="en-US" b="1" dirty="0" smtClean="0">
                <a:solidFill>
                  <a:schemeClr val="tx2"/>
                </a:solidFill>
              </a:rPr>
              <a:t> 검증으로 인사투명성 제고</a:t>
            </a:r>
            <a:endParaRPr lang="en-US" altLang="ko-KR" b="1" dirty="0" smtClean="0">
              <a:solidFill>
                <a:schemeClr val="tx2"/>
              </a:solidFill>
            </a:endParaRPr>
          </a:p>
          <a:p>
            <a:pPr lvl="0"/>
            <a:endParaRPr lang="en-US" altLang="ko-KR" b="1" dirty="0">
              <a:solidFill>
                <a:schemeClr val="tx2"/>
              </a:solidFill>
            </a:endParaRPr>
          </a:p>
          <a:p>
            <a:pPr marL="96838" indent="-96838">
              <a:buFont typeface="Wingdings" pitchFamily="2" charset="2"/>
              <a:buChar char="§"/>
            </a:pPr>
            <a:r>
              <a:rPr lang="ko-KR" altLang="en-US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갑질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및 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미투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예방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)</a:t>
            </a:r>
          </a:p>
          <a:p>
            <a:r>
              <a:rPr lang="en-US" altLang="ko-KR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  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갑질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및 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미투신고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b="1" dirty="0" err="1" smtClean="0">
                <a:solidFill>
                  <a:schemeClr val="tx2"/>
                </a:solidFill>
                <a:latin typeface="+mn-ea"/>
              </a:rPr>
              <a:t>창구역활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 수행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7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그룹 8"/>
          <p:cNvGrpSpPr>
            <a:grpSpLocks/>
          </p:cNvGrpSpPr>
          <p:nvPr/>
        </p:nvGrpSpPr>
        <p:grpSpPr bwMode="auto">
          <a:xfrm>
            <a:off x="156803" y="88899"/>
            <a:ext cx="3555564" cy="487317"/>
            <a:chOff x="4985380" y="992387"/>
            <a:chExt cx="3851591" cy="487551"/>
          </a:xfrm>
        </p:grpSpPr>
        <p:sp>
          <p:nvSpPr>
            <p:cNvPr id="47" name="TextBox 19"/>
            <p:cNvSpPr txBox="1">
              <a:spLocks noChangeArrowheads="1"/>
            </p:cNvSpPr>
            <p:nvPr/>
          </p:nvSpPr>
          <p:spPr bwMode="auto">
            <a:xfrm>
              <a:off x="4985380" y="1047562"/>
              <a:ext cx="1818675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ko-KR" altLang="en-US" dirty="0">
                  <a:ln>
                    <a:solidFill>
                      <a:prstClr val="black">
                        <a:alpha val="70000"/>
                      </a:prst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향후 추진방향</a:t>
              </a:r>
            </a:p>
          </p:txBody>
        </p:sp>
        <p:sp>
          <p:nvSpPr>
            <p:cNvPr id="48" name="TextBox 34"/>
            <p:cNvSpPr txBox="1">
              <a:spLocks noChangeArrowheads="1"/>
            </p:cNvSpPr>
            <p:nvPr/>
          </p:nvSpPr>
          <p:spPr bwMode="auto">
            <a:xfrm>
              <a:off x="6892284" y="1265625"/>
              <a:ext cx="1944687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300"/>
                </a:spcAft>
              </a:pPr>
              <a:r>
                <a:rPr kumimoji="1"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kumimoji="1"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8000">
                  <a:srgbClr val="0070C0"/>
                </a:gs>
                <a:gs pos="100000">
                  <a:schemeClr val="accent1">
                    <a:tint val="23500"/>
                    <a:satMod val="16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4999666" y="1414865"/>
              <a:ext cx="1804389" cy="220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" name="Picture 7" descr="E:\20120308_개인\감\ci(검정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8688267" y="69850"/>
            <a:ext cx="36195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355525" y="2383917"/>
            <a:ext cx="2056235" cy="136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협의의 청렴성</a:t>
            </a:r>
            <a:endParaRPr lang="en-US" altLang="ko-KR" sz="1600" dirty="0" smtClean="0">
              <a:solidFill>
                <a:srgbClr val="000000"/>
              </a:solidFill>
              <a:latin typeface="+mn-ea"/>
            </a:endParaRPr>
          </a:p>
          <a:p>
            <a:pPr>
              <a:spcAft>
                <a:spcPts val="600"/>
              </a:spcAft>
              <a:defRPr/>
            </a:pPr>
            <a:r>
              <a:rPr lang="en-US" altLang="ko-KR" sz="16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000000"/>
                </a:solidFill>
                <a:latin typeface="+mn-ea"/>
              </a:rPr>
              <a:t>  → </a:t>
            </a: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광의의 청렴성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427533" y="4689240"/>
            <a:ext cx="2056235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지사 의견 수렴</a:t>
            </a:r>
            <a:endParaRPr lang="en-US" altLang="ko-KR" sz="1600" dirty="0" smtClean="0">
              <a:solidFill>
                <a:srgbClr val="000000"/>
              </a:solidFill>
              <a:latin typeface="+mn-ea"/>
            </a:endParaRPr>
          </a:p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민원 불만 분석</a:t>
            </a:r>
            <a:endParaRPr lang="en-US" altLang="ko-KR" sz="1600" dirty="0" smtClean="0">
              <a:solidFill>
                <a:srgbClr val="000000"/>
              </a:solidFill>
              <a:latin typeface="+mn-ea"/>
            </a:endParaRPr>
          </a:p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제도개선 추진 </a:t>
            </a:r>
          </a:p>
        </p:txBody>
      </p:sp>
      <p:sp>
        <p:nvSpPr>
          <p:cNvPr id="53" name="타원 52"/>
          <p:cNvSpPr/>
          <p:nvPr/>
        </p:nvSpPr>
        <p:spPr bwMode="ltGray">
          <a:xfrm>
            <a:off x="2201099" y="2195066"/>
            <a:ext cx="1440000" cy="1440000"/>
          </a:xfrm>
          <a:prstGeom prst="ellips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청렴도 </a:t>
            </a:r>
            <a:endParaRPr lang="en-US" altLang="ko-KR" sz="1800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측정방식 변경</a:t>
            </a:r>
          </a:p>
        </p:txBody>
      </p:sp>
      <p:sp>
        <p:nvSpPr>
          <p:cNvPr id="54" name="타원 53"/>
          <p:cNvSpPr/>
          <p:nvPr/>
        </p:nvSpPr>
        <p:spPr bwMode="ltGray">
          <a:xfrm>
            <a:off x="2201099" y="4139282"/>
            <a:ext cx="1440000" cy="1440000"/>
          </a:xfrm>
          <a:prstGeom prst="ellips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민원해결</a:t>
            </a:r>
          </a:p>
        </p:txBody>
      </p:sp>
      <p:sp>
        <p:nvSpPr>
          <p:cNvPr id="55" name="타원 54"/>
          <p:cNvSpPr/>
          <p:nvPr/>
        </p:nvSpPr>
        <p:spPr bwMode="ltGray">
          <a:xfrm>
            <a:off x="5044219" y="2195066"/>
            <a:ext cx="1440000" cy="1440000"/>
          </a:xfrm>
          <a:prstGeom prst="ellips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국민</a:t>
            </a:r>
            <a:endParaRPr lang="en-US" altLang="ko-KR" sz="1800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Georgia" pitchFamily="18" charset="0"/>
              </a:rPr>
              <a:t>기대수준</a:t>
            </a:r>
            <a:endParaRPr lang="en-US" altLang="ko-KR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향</a:t>
            </a:r>
            <a:r>
              <a:rPr lang="ko-KR" altLang="en-US" sz="1800" dirty="0">
                <a:solidFill>
                  <a:schemeClr val="bg1"/>
                </a:solidFill>
                <a:latin typeface="Georgia" pitchFamily="18" charset="0"/>
              </a:rPr>
              <a:t>상</a:t>
            </a:r>
            <a:endParaRPr lang="ko-KR" alt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56" name="타원 55"/>
          <p:cNvSpPr/>
          <p:nvPr/>
        </p:nvSpPr>
        <p:spPr bwMode="ltGray">
          <a:xfrm>
            <a:off x="5004048" y="4113176"/>
            <a:ext cx="1440000" cy="1440000"/>
          </a:xfrm>
          <a:prstGeom prst="ellipse">
            <a:avLst/>
          </a:prstGeom>
          <a:solidFill>
            <a:schemeClr val="tx2">
              <a:lumMod val="75000"/>
              <a:alpha val="5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평가개선</a:t>
            </a:r>
            <a:endParaRPr lang="en-US" altLang="ko-KR" sz="1800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Georgia" pitchFamily="18" charset="0"/>
              </a:rPr>
              <a:t>교육강화</a:t>
            </a:r>
          </a:p>
        </p:txBody>
      </p:sp>
      <p:sp>
        <p:nvSpPr>
          <p:cNvPr id="58" name="타원 57"/>
          <p:cNvSpPr/>
          <p:nvPr/>
        </p:nvSpPr>
        <p:spPr bwMode="ltGray">
          <a:xfrm>
            <a:off x="3425315" y="2915346"/>
            <a:ext cx="1800000" cy="180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  <a:latin typeface="Georgia" pitchFamily="18" charset="0"/>
              </a:rPr>
              <a:t>청렴</a:t>
            </a:r>
            <a:endParaRPr lang="en-US" altLang="ko-KR" sz="24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r>
              <a:rPr lang="ko-KR" altLang="en-US" sz="2400" b="1" dirty="0" smtClean="0">
                <a:solidFill>
                  <a:schemeClr val="tx1"/>
                </a:solidFill>
                <a:latin typeface="Georgia" pitchFamily="18" charset="0"/>
              </a:rPr>
              <a:t>시책</a:t>
            </a: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588224" y="2383917"/>
            <a:ext cx="2056235" cy="136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청렴도</a:t>
            </a:r>
            <a:endParaRPr lang="en-US" altLang="ko-KR" sz="1600" dirty="0" smtClean="0">
              <a:solidFill>
                <a:srgbClr val="000000"/>
              </a:solidFill>
              <a:latin typeface="+mn-ea"/>
            </a:endParaRPr>
          </a:p>
          <a:p>
            <a:pPr>
              <a:spcAft>
                <a:spcPts val="600"/>
              </a:spcAft>
              <a:defRPr/>
            </a:pPr>
            <a:r>
              <a:rPr lang="en-US" altLang="ko-KR" sz="1600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ko-KR" altLang="ko-KR" sz="1200" dirty="0" smtClean="0">
                <a:solidFill>
                  <a:srgbClr val="000000"/>
                </a:solidFill>
                <a:latin typeface="+mn-ea"/>
              </a:rPr>
              <a:t>→</a:t>
            </a:r>
            <a:r>
              <a:rPr lang="en-US" altLang="ko-KR" sz="12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+mn-ea"/>
              </a:rPr>
              <a:t>국민의 높아진 눈높이</a:t>
            </a:r>
            <a:endParaRPr lang="ko-KR" altLang="en-US" sz="1600" dirty="0" smtClea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60" name="Text Box 20"/>
          <p:cNvSpPr txBox="1">
            <a:spLocks noChangeArrowheads="1"/>
          </p:cNvSpPr>
          <p:nvPr/>
        </p:nvSpPr>
        <p:spPr bwMode="auto">
          <a:xfrm>
            <a:off x="6620221" y="4761248"/>
            <a:ext cx="2249021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국민 눈높이 반영된   평가시스템 구현</a:t>
            </a:r>
            <a:endParaRPr lang="en-US" altLang="ko-KR" sz="1600" dirty="0" smtClean="0">
              <a:solidFill>
                <a:srgbClr val="000000"/>
              </a:solidFill>
              <a:latin typeface="+mn-ea"/>
            </a:endParaRPr>
          </a:p>
          <a:p>
            <a:pPr marL="182563" indent="-182563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z="1600" dirty="0" smtClean="0">
                <a:solidFill>
                  <a:srgbClr val="000000"/>
                </a:solidFill>
                <a:latin typeface="+mn-ea"/>
              </a:rPr>
              <a:t>맞춤형 청탁금지법 및 청렴교육 지속 실시</a:t>
            </a:r>
          </a:p>
        </p:txBody>
      </p:sp>
      <p:sp>
        <p:nvSpPr>
          <p:cNvPr id="63" name="오른쪽 화살표 62"/>
          <p:cNvSpPr/>
          <p:nvPr/>
        </p:nvSpPr>
        <p:spPr bwMode="ltGray">
          <a:xfrm>
            <a:off x="350864" y="3645184"/>
            <a:ext cx="8253584" cy="395984"/>
          </a:xfrm>
          <a:prstGeom prst="rightArrow">
            <a:avLst>
              <a:gd name="adj1" fmla="val 45231"/>
              <a:gd name="adj2" fmla="val 55521"/>
            </a:avLst>
          </a:prstGeom>
          <a:solidFill>
            <a:schemeClr val="tx2">
              <a:alpha val="16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5" name="직사각형 64"/>
          <p:cNvSpPr/>
          <p:nvPr/>
        </p:nvSpPr>
        <p:spPr bwMode="ltGray">
          <a:xfrm>
            <a:off x="350864" y="3352276"/>
            <a:ext cx="1700856" cy="360040"/>
          </a:xfrm>
          <a:prstGeom prst="rect">
            <a:avLst/>
          </a:prstGeom>
          <a:solidFill>
            <a:schemeClr val="tx2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800" b="1" smtClean="0">
                <a:solidFill>
                  <a:schemeClr val="bg1"/>
                </a:solidFill>
                <a:latin typeface="+mn-ea"/>
              </a:rPr>
              <a:t>외부환경 변화</a:t>
            </a:r>
            <a:endParaRPr lang="ko-KR" altLang="en-US" sz="1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 bwMode="ltGray">
          <a:xfrm>
            <a:off x="350864" y="3977324"/>
            <a:ext cx="1700856" cy="360040"/>
          </a:xfrm>
          <a:prstGeom prst="rect">
            <a:avLst/>
          </a:prstGeom>
          <a:solidFill>
            <a:schemeClr val="tx2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+mn-ea"/>
              </a:rPr>
              <a:t>선제적 대응</a:t>
            </a:r>
            <a:endParaRPr lang="ko-KR" altLang="en-US" sz="1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 bwMode="ltGray">
          <a:xfrm>
            <a:off x="251521" y="980728"/>
            <a:ext cx="4608512" cy="504056"/>
          </a:xfrm>
          <a:prstGeom prst="rect">
            <a:avLst/>
          </a:prstGeom>
          <a:solidFill>
            <a:srgbClr val="C00000">
              <a:alpha val="51000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예측되는 환경변화 및 선제적 대응</a:t>
            </a:r>
          </a:p>
        </p:txBody>
      </p:sp>
    </p:spTree>
    <p:extLst>
      <p:ext uri="{BB962C8B-B14F-4D97-AF65-F5344CB8AC3E}">
        <p14:creationId xmlns:p14="http://schemas.microsoft.com/office/powerpoint/2010/main" xmlns="" val="94660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제목 26"/>
          <p:cNvSpPr txBox="1">
            <a:spLocks/>
          </p:cNvSpPr>
          <p:nvPr/>
        </p:nvSpPr>
        <p:spPr>
          <a:xfrm>
            <a:off x="1527320" y="209638"/>
            <a:ext cx="6622454" cy="792089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“</a:t>
            </a:r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경청해 주셔서 감사합니다</a:t>
            </a:r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!</a:t>
            </a:r>
            <a:endParaRPr kumimoji="0" lang="ko-KR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pic>
        <p:nvPicPr>
          <p:cNvPr id="1026" name="Picture 2" descr="C:\Users\국민건강보험\Desktop\2019.02.20 신성필과장님\011043_20190220092823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032854" cy="5272430"/>
          </a:xfrm>
          <a:prstGeom prst="ellipse">
            <a:avLst/>
          </a:prstGeom>
          <a:ln w="190500" cap="rnd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193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498</Words>
  <Application>Microsoft Office PowerPoint</Application>
  <PresentationFormat>화면 슬라이드 쇼(4:3)</PresentationFormat>
  <Paragraphs>156</Paragraphs>
  <Slides>11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Office 테마</vt:lpstr>
      <vt:lpstr>1_Office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user</cp:lastModifiedBy>
  <cp:revision>97</cp:revision>
  <cp:lastPrinted>2019-02-15T06:29:42Z</cp:lastPrinted>
  <dcterms:created xsi:type="dcterms:W3CDTF">2018-11-09T20:27:04Z</dcterms:created>
  <dcterms:modified xsi:type="dcterms:W3CDTF">2019-02-27T08:37:40Z</dcterms:modified>
</cp:coreProperties>
</file>